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313" r:id="rId4"/>
    <p:sldId id="314" r:id="rId5"/>
    <p:sldId id="315" r:id="rId6"/>
    <p:sldId id="316" r:id="rId7"/>
    <p:sldId id="318" r:id="rId8"/>
    <p:sldId id="317" r:id="rId9"/>
    <p:sldId id="261" r:id="rId10"/>
    <p:sldId id="259" r:id="rId11"/>
    <p:sldId id="257" r:id="rId12"/>
    <p:sldId id="265" r:id="rId13"/>
    <p:sldId id="258" r:id="rId14"/>
    <p:sldId id="260" r:id="rId15"/>
    <p:sldId id="262" r:id="rId16"/>
    <p:sldId id="263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1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6623E8-9BE7-4254-830B-BED23C9310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86149"/>
            <a:ext cx="8915399" cy="992393"/>
          </a:xfrm>
        </p:spPr>
        <p:txBody>
          <a:bodyPr>
            <a:normAutofit/>
          </a:bodyPr>
          <a:lstStyle/>
          <a:p>
            <a:pPr algn="ctr" rtl="0"/>
            <a:r>
              <a:rPr lang="en-US" sz="3600" b="1" dirty="0">
                <a:solidFill>
                  <a:schemeClr val="accent4"/>
                </a:solidFill>
              </a:rPr>
              <a:t>Hydraulic System Safety</a:t>
            </a:r>
            <a:endParaRPr lang="fa-IR" sz="3600" b="1" dirty="0">
              <a:solidFill>
                <a:schemeClr val="accent4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A172D58-5F18-4580-97EC-333F42201A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5916706"/>
            <a:ext cx="8915399" cy="460292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Published By: Jalal Al Ali</a:t>
            </a:r>
            <a:endParaRPr lang="fa-IR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72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6FDAE5-856D-4BF6-931A-324785ABC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70" y="1243250"/>
            <a:ext cx="8505825" cy="483870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CC71770-AC8A-4A29-BE83-71A77B84F2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219298"/>
              </p:ext>
            </p:extLst>
          </p:nvPr>
        </p:nvGraphicFramePr>
        <p:xfrm>
          <a:off x="9129710" y="1300400"/>
          <a:ext cx="3087445" cy="472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">
                  <a:extLst>
                    <a:ext uri="{9D8B030D-6E8A-4147-A177-3AD203B41FA5}">
                      <a16:colId xmlns:a16="http://schemas.microsoft.com/office/drawing/2014/main" val="2705864148"/>
                    </a:ext>
                  </a:extLst>
                </a:gridCol>
                <a:gridCol w="2538805">
                  <a:extLst>
                    <a:ext uri="{9D8B030D-6E8A-4147-A177-3AD203B41FA5}">
                      <a16:colId xmlns:a16="http://schemas.microsoft.com/office/drawing/2014/main" val="594642948"/>
                    </a:ext>
                  </a:extLst>
                </a:gridCol>
              </a:tblGrid>
              <a:tr h="27261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Item 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652352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Shell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9550244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Bladder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7750177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Plug &amp; Poppet Assembly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1825223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Anti Extrusion Ring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3172447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Metal Back Up Ring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9819153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"O" Ring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325122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Rubber Back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6620913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Spacer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4673639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Locknut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9333107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Name Plate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2275012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Valve Cap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6836521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Hex </a:t>
                      </a:r>
                      <a:r>
                        <a:rPr lang="en-US" sz="14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Jamnut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2885791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Protective Cap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483658"/>
                  </a:ext>
                </a:extLst>
              </a:tr>
              <a:tr h="280456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Bleeder Plug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0968152"/>
                  </a:ext>
                </a:extLst>
              </a:tr>
            </a:tbl>
          </a:graphicData>
        </a:graphic>
      </p:graphicFrame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BDA170C-B45A-4A97-88D1-FC2036981468}"/>
              </a:ext>
            </a:extLst>
          </p:cNvPr>
          <p:cNvSpPr/>
          <p:nvPr/>
        </p:nvSpPr>
        <p:spPr>
          <a:xfrm>
            <a:off x="558570" y="1175946"/>
            <a:ext cx="8413307" cy="5031216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278649F-7440-4E78-8156-A45E5867F94C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7982174" y="6024800"/>
            <a:ext cx="2691258" cy="1816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2732ED-E86C-41B5-8B30-BF608BE3D995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7982174" y="1175946"/>
            <a:ext cx="2691258" cy="1244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4689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1E21301-57E9-4ECB-934E-BCDA28E5A9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3935805"/>
              </p:ext>
            </p:extLst>
          </p:nvPr>
        </p:nvGraphicFramePr>
        <p:xfrm>
          <a:off x="2032000" y="543560"/>
          <a:ext cx="8128000" cy="577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7111">
                  <a:extLst>
                    <a:ext uri="{9D8B030D-6E8A-4147-A177-3AD203B41FA5}">
                      <a16:colId xmlns:a16="http://schemas.microsoft.com/office/drawing/2014/main" val="2705864148"/>
                    </a:ext>
                  </a:extLst>
                </a:gridCol>
                <a:gridCol w="7190889">
                  <a:extLst>
                    <a:ext uri="{9D8B030D-6E8A-4147-A177-3AD203B41FA5}">
                      <a16:colId xmlns:a16="http://schemas.microsoft.com/office/drawing/2014/main" val="5946429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Item 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65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Shell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9550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Bladder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7750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Plug &amp; Poppet Assembly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1825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Anti Extrusion Ring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3172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Metal Back Up Ring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981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"O" Ring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325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Rubber Back Up (Not available for 1 quart and 1 gallon sizes)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6620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Spacer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4673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Locknut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9333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Name Plate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2275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Valve Cap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6836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Hex </a:t>
                      </a:r>
                      <a:r>
                        <a:rPr lang="en-US" sz="14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Jamnut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2885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Protective Cap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5483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Bleeder Plug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09681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0332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9B4830-FCA4-495D-95F1-FE27D3ED2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451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748FF9-10AD-4103-BA64-947558A1C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653" y="1251241"/>
            <a:ext cx="8902227" cy="4912887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3920EDE-3889-441B-9E89-A4C50CAE8F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3220071"/>
              </p:ext>
            </p:extLst>
          </p:nvPr>
        </p:nvGraphicFramePr>
        <p:xfrm>
          <a:off x="9326880" y="1854678"/>
          <a:ext cx="2947594" cy="3577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7125">
                  <a:extLst>
                    <a:ext uri="{9D8B030D-6E8A-4147-A177-3AD203B41FA5}">
                      <a16:colId xmlns:a16="http://schemas.microsoft.com/office/drawing/2014/main" val="2705864148"/>
                    </a:ext>
                  </a:extLst>
                </a:gridCol>
                <a:gridCol w="2420469">
                  <a:extLst>
                    <a:ext uri="{9D8B030D-6E8A-4147-A177-3AD203B41FA5}">
                      <a16:colId xmlns:a16="http://schemas.microsoft.com/office/drawing/2014/main" val="594642948"/>
                    </a:ext>
                  </a:extLst>
                </a:gridCol>
              </a:tblGrid>
              <a:tr h="7271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Item 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652352"/>
                  </a:ext>
                </a:extLst>
              </a:tr>
              <a:tr h="3167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Charging &amp; Gauging Assy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9550244"/>
                  </a:ext>
                </a:extLst>
              </a:tr>
              <a:tr h="3167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Valve Core Tool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7750177"/>
                  </a:ext>
                </a:extLst>
              </a:tr>
              <a:tr h="3167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Spanner Wrench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1825223"/>
                  </a:ext>
                </a:extLst>
              </a:tr>
              <a:tr h="3167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 End Box Wrench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3172447"/>
                  </a:ext>
                </a:extLst>
              </a:tr>
              <a:tr h="3167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 End Box Wrench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9819153"/>
                  </a:ext>
                </a:extLst>
              </a:tr>
              <a:tr h="3167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Ratchet Wrench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325122"/>
                  </a:ext>
                </a:extLst>
              </a:tr>
              <a:tr h="3167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Bladder Pull Rod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6620913"/>
                  </a:ext>
                </a:extLst>
              </a:tr>
              <a:tr h="3167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Rubber Mallet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4673639"/>
                  </a:ext>
                </a:extLst>
              </a:tr>
              <a:tr h="316753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Tool Box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9333107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EFD8B9E-F503-4A26-B9AA-0A0A8E74E586}"/>
              </a:ext>
            </a:extLst>
          </p:cNvPr>
          <p:cNvSpPr/>
          <p:nvPr/>
        </p:nvSpPr>
        <p:spPr>
          <a:xfrm>
            <a:off x="656216" y="1251241"/>
            <a:ext cx="8670664" cy="4912887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31ADC4B-7BAE-4E8B-8B40-1B2D1A6C1963}"/>
              </a:ext>
            </a:extLst>
          </p:cNvPr>
          <p:cNvCxnSpPr>
            <a:endCxn id="4" idx="2"/>
          </p:cNvCxnSpPr>
          <p:nvPr/>
        </p:nvCxnSpPr>
        <p:spPr>
          <a:xfrm flipV="1">
            <a:off x="8638391" y="5432612"/>
            <a:ext cx="2162286" cy="7315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982F19-E06C-4AC7-A1F0-D977B9924A5D}"/>
              </a:ext>
            </a:extLst>
          </p:cNvPr>
          <p:cNvCxnSpPr>
            <a:endCxn id="4" idx="0"/>
          </p:cNvCxnSpPr>
          <p:nvPr/>
        </p:nvCxnSpPr>
        <p:spPr>
          <a:xfrm>
            <a:off x="8563087" y="1251241"/>
            <a:ext cx="2237590" cy="6034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712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88371D6-0501-4624-841A-543D7D95F3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0792587"/>
              </p:ext>
            </p:extLst>
          </p:nvPr>
        </p:nvGraphicFramePr>
        <p:xfrm>
          <a:off x="1437939" y="1470660"/>
          <a:ext cx="9316122" cy="391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0560">
                  <a:extLst>
                    <a:ext uri="{9D8B030D-6E8A-4147-A177-3AD203B41FA5}">
                      <a16:colId xmlns:a16="http://schemas.microsoft.com/office/drawing/2014/main" val="2705864148"/>
                    </a:ext>
                  </a:extLst>
                </a:gridCol>
                <a:gridCol w="6785130">
                  <a:extLst>
                    <a:ext uri="{9D8B030D-6E8A-4147-A177-3AD203B41FA5}">
                      <a16:colId xmlns:a16="http://schemas.microsoft.com/office/drawing/2014/main" val="594642948"/>
                    </a:ext>
                  </a:extLst>
                </a:gridCol>
                <a:gridCol w="1860432">
                  <a:extLst>
                    <a:ext uri="{9D8B030D-6E8A-4147-A177-3AD203B41FA5}">
                      <a16:colId xmlns:a16="http://schemas.microsoft.com/office/drawing/2014/main" val="23439597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Item No.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Part No.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65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Charging &amp; Gauging Assy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P.N. CG-3000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9550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Valve Core Tool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P.N. 11-501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7750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Spanner Wrench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P.N. 11-502</a:t>
                      </a:r>
                      <a:endParaRPr lang="en-US" sz="1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1825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 End Box Wrench (Corresponds to valve stem wrench flats width)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3172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 End Box Wrench (Corresponds to hex </a:t>
                      </a:r>
                      <a:r>
                        <a:rPr lang="en-US" sz="14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jamnut</a:t>
                      </a:r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size)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981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Ratchet Wrench (Corresponds to elastic stop nut and bleeder plug size)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4325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Bladder Pull Rod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P.N. 11-503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6620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Rubber Mallet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4673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Tool Box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9333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9675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23F243-63E6-4065-9BF6-C8F7D81A1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741" y="430305"/>
            <a:ext cx="7996518" cy="599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000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AD712-71AB-4096-B685-5FB2C2958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425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ADF293-6E95-4ABF-82F7-BF1ACDFD8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071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DB49385-B303-4DB1-B4E4-889605BC7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5" y="548806"/>
            <a:ext cx="8911687" cy="68832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Contents</a:t>
            </a:r>
            <a:endParaRPr lang="fa-I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6DE87A-E18F-4DAC-9E6D-83AB52FD4E7D}"/>
              </a:ext>
            </a:extLst>
          </p:cNvPr>
          <p:cNvSpPr txBox="1"/>
          <p:nvPr/>
        </p:nvSpPr>
        <p:spPr>
          <a:xfrm>
            <a:off x="2379398" y="1839558"/>
            <a:ext cx="743320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just">
              <a:buAutoNum type="arabicPeriod"/>
            </a:pPr>
            <a:r>
              <a:rPr lang="en-US" dirty="0" err="1"/>
              <a:t>Accummulators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19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9EBEB0-A432-4F0D-942A-037EB0D662A4}"/>
              </a:ext>
            </a:extLst>
          </p:cNvPr>
          <p:cNvSpPr txBox="1"/>
          <p:nvPr/>
        </p:nvSpPr>
        <p:spPr>
          <a:xfrm>
            <a:off x="3047242" y="874455"/>
            <a:ext cx="781798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b="1" dirty="0" err="1">
                <a:cs typeface="B Nazanin" panose="00000400000000000000" pitchFamily="2" charset="-78"/>
              </a:rPr>
              <a:t>سيستم</a:t>
            </a:r>
            <a:r>
              <a:rPr lang="fa-IR" sz="1600" b="1" dirty="0">
                <a:cs typeface="B Nazanin" panose="00000400000000000000" pitchFamily="2" charset="-78"/>
              </a:rPr>
              <a:t> </a:t>
            </a:r>
            <a:r>
              <a:rPr lang="fa-IR" sz="1600" b="1" dirty="0" err="1">
                <a:cs typeface="B Nazanin" panose="00000400000000000000" pitchFamily="2" charset="-78"/>
              </a:rPr>
              <a:t>هاي</a:t>
            </a:r>
            <a:r>
              <a:rPr lang="fa-IR" sz="1600" b="1" dirty="0">
                <a:cs typeface="B Nazanin" panose="00000400000000000000" pitchFamily="2" charset="-78"/>
              </a:rPr>
              <a:t> </a:t>
            </a:r>
            <a:r>
              <a:rPr lang="fa-IR" sz="1600" b="1" dirty="0" err="1">
                <a:cs typeface="B Nazanin" panose="00000400000000000000" pitchFamily="2" charset="-78"/>
              </a:rPr>
              <a:t>هيدروليك</a:t>
            </a:r>
            <a:r>
              <a:rPr lang="fa-IR" sz="1600" b="1" dirty="0">
                <a:cs typeface="B Nazanin" panose="00000400000000000000" pitchFamily="2" charset="-78"/>
              </a:rPr>
              <a:t>:</a:t>
            </a:r>
          </a:p>
          <a:p>
            <a:pPr algn="just" rtl="1"/>
            <a:r>
              <a:rPr lang="fa-IR" sz="1600" dirty="0" err="1">
                <a:cs typeface="B Nazanin" panose="00000400000000000000" pitchFamily="2" charset="-78"/>
              </a:rPr>
              <a:t>كارآيي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در سهولت انتقال </a:t>
            </a:r>
            <a:r>
              <a:rPr lang="fa-IR" sz="1600" dirty="0" err="1">
                <a:cs typeface="B Nazanin" panose="00000400000000000000" pitchFamily="2" charset="-78"/>
              </a:rPr>
              <a:t>نيرو</a:t>
            </a:r>
            <a:r>
              <a:rPr lang="fa-IR" sz="1600" dirty="0">
                <a:cs typeface="B Nazanin" panose="00000400000000000000" pitchFamily="2" charset="-78"/>
              </a:rPr>
              <a:t>، موجب گسترش روز افزون </a:t>
            </a:r>
            <a:r>
              <a:rPr lang="fa-IR" sz="1600" dirty="0" err="1">
                <a:cs typeface="B Nazanin" panose="00000400000000000000" pitchFamily="2" charset="-78"/>
              </a:rPr>
              <a:t>اين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ها شده است. </a:t>
            </a:r>
            <a:r>
              <a:rPr lang="fa-IR" sz="1600" dirty="0" err="1">
                <a:cs typeface="B Nazanin" panose="00000400000000000000" pitchFamily="2" charset="-78"/>
              </a:rPr>
              <a:t>سيستمهاي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در </a:t>
            </a:r>
            <a:r>
              <a:rPr lang="fa-IR" sz="1600" dirty="0" err="1">
                <a:cs typeface="B Nazanin" panose="00000400000000000000" pitchFamily="2" charset="-78"/>
              </a:rPr>
              <a:t>بسياري</a:t>
            </a:r>
            <a:r>
              <a:rPr lang="fa-IR" sz="1600" dirty="0">
                <a:cs typeface="B Nazanin" panose="00000400000000000000" pitchFamily="2" charset="-78"/>
              </a:rPr>
              <a:t> از </a:t>
            </a:r>
            <a:r>
              <a:rPr lang="fa-IR" sz="1600" dirty="0" err="1">
                <a:cs typeface="B Nazanin" panose="00000400000000000000" pitchFamily="2" charset="-78"/>
              </a:rPr>
              <a:t>تجهيزات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ماشين</a:t>
            </a:r>
            <a:r>
              <a:rPr lang="fa-IR" sz="1600" dirty="0">
                <a:cs typeface="B Nazanin" panose="00000400000000000000" pitchFamily="2" charset="-78"/>
              </a:rPr>
              <a:t> آلات مورد استفاده قرار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گيرند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زيرا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نياز</a:t>
            </a:r>
            <a:r>
              <a:rPr lang="fa-IR" sz="1600" dirty="0">
                <a:cs typeface="B Nazanin" panose="00000400000000000000" pitchFamily="2" charset="-78"/>
              </a:rPr>
              <a:t> به ارتباطات </a:t>
            </a:r>
            <a:r>
              <a:rPr lang="fa-IR" sz="1600" dirty="0" err="1">
                <a:cs typeface="B Nazanin" panose="00000400000000000000" pitchFamily="2" charset="-78"/>
              </a:rPr>
              <a:t>پيچيده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مكانيكي</a:t>
            </a:r>
            <a:r>
              <a:rPr lang="fa-IR" sz="1600" dirty="0">
                <a:cs typeface="B Nazanin" panose="00000400000000000000" pitchFamily="2" charset="-78"/>
              </a:rPr>
              <a:t> را </a:t>
            </a:r>
            <a:r>
              <a:rPr lang="fa-IR" sz="1600" dirty="0" err="1">
                <a:cs typeface="B Nazanin" panose="00000400000000000000" pitchFamily="2" charset="-78"/>
              </a:rPr>
              <a:t>كاهش</a:t>
            </a:r>
            <a:r>
              <a:rPr lang="fa-IR" sz="1600" dirty="0">
                <a:cs typeface="B Nazanin" panose="00000400000000000000" pitchFamily="2" charset="-78"/>
              </a:rPr>
              <a:t> داده و </a:t>
            </a:r>
            <a:r>
              <a:rPr lang="fa-IR" sz="1600" dirty="0" err="1">
                <a:cs typeface="B Nazanin" panose="00000400000000000000" pitchFamily="2" charset="-78"/>
              </a:rPr>
              <a:t>امكان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كنترل</a:t>
            </a:r>
            <a:r>
              <a:rPr lang="fa-IR" sz="1600" dirty="0">
                <a:cs typeface="B Nazanin" panose="00000400000000000000" pitchFamily="2" charset="-78"/>
              </a:rPr>
              <a:t> از راه دور </a:t>
            </a:r>
            <a:r>
              <a:rPr lang="fa-IR" sz="1600" dirty="0" err="1">
                <a:cs typeface="B Nazanin" panose="00000400000000000000" pitchFamily="2" charset="-78"/>
              </a:rPr>
              <a:t>عمليات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متعدد را فراهم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سازند.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en-US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بلند </a:t>
            </a:r>
            <a:r>
              <a:rPr lang="fa-IR" sz="1600" dirty="0" err="1">
                <a:cs typeface="B Nazanin" panose="00000400000000000000" pitchFamily="2" charset="-78"/>
              </a:rPr>
              <a:t>كردن</a:t>
            </a:r>
            <a:r>
              <a:rPr lang="fa-IR" sz="1600" dirty="0">
                <a:cs typeface="B Nazanin" panose="00000400000000000000" pitchFamily="2" charset="-78"/>
              </a:rPr>
              <a:t> اجسام(</a:t>
            </a:r>
            <a:r>
              <a:rPr lang="fa-IR" sz="1600" dirty="0" err="1">
                <a:cs typeface="B Nazanin" panose="00000400000000000000" pitchFamily="2" charset="-78"/>
              </a:rPr>
              <a:t>جكها</a:t>
            </a:r>
            <a:r>
              <a:rPr lang="fa-IR" sz="1600" dirty="0">
                <a:cs typeface="B Nazanin" panose="00000400000000000000" pitchFamily="2" charset="-78"/>
              </a:rPr>
              <a:t>)، </a:t>
            </a:r>
            <a:r>
              <a:rPr lang="fa-IR" sz="1600" dirty="0" err="1">
                <a:cs typeface="B Nazanin" panose="00000400000000000000" pitchFamily="2" charset="-78"/>
              </a:rPr>
              <a:t>تغيير</a:t>
            </a:r>
            <a:r>
              <a:rPr lang="fa-IR" sz="1600" dirty="0">
                <a:cs typeface="B Nazanin" panose="00000400000000000000" pitchFamily="2" charset="-78"/>
              </a:rPr>
              <a:t> جهت اجزاء </a:t>
            </a:r>
            <a:r>
              <a:rPr lang="fa-IR" sz="1600" dirty="0" err="1">
                <a:cs typeface="B Nazanin" panose="00000400000000000000" pitchFamily="2" charset="-78"/>
              </a:rPr>
              <a:t>ماشين</a:t>
            </a:r>
            <a:r>
              <a:rPr lang="fa-IR" sz="1600" dirty="0">
                <a:cs typeface="B Nazanin" panose="00000400000000000000" pitchFamily="2" charset="-78"/>
              </a:rPr>
              <a:t> ها (مانند </a:t>
            </a:r>
            <a:r>
              <a:rPr lang="fa-IR" sz="1600" dirty="0" err="1">
                <a:cs typeface="B Nazanin" panose="00000400000000000000" pitchFamily="2" charset="-78"/>
              </a:rPr>
              <a:t>تيغه</a:t>
            </a:r>
            <a:r>
              <a:rPr lang="fa-IR" sz="1600" dirty="0">
                <a:cs typeface="B Nazanin" panose="00000400000000000000" pitchFamily="2" charset="-78"/>
              </a:rPr>
              <a:t> بولدوزر)،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فرمان و ترمز، و... </a:t>
            </a:r>
            <a:r>
              <a:rPr lang="fa-IR" sz="1600" dirty="0" err="1">
                <a:cs typeface="B Nazanin" panose="00000400000000000000" pitchFamily="2" charset="-78"/>
              </a:rPr>
              <a:t>كاربرد</a:t>
            </a:r>
            <a:r>
              <a:rPr lang="fa-IR" sz="1600" dirty="0">
                <a:cs typeface="B Nazanin" panose="00000400000000000000" pitchFamily="2" charset="-78"/>
              </a:rPr>
              <a:t> دارد.</a:t>
            </a:r>
          </a:p>
          <a:p>
            <a:pPr algn="just" rtl="1"/>
            <a:endParaRPr lang="fa-IR" sz="1600" dirty="0">
              <a:cs typeface="B Nazanin" panose="00000400000000000000" pitchFamily="2" charset="-78"/>
            </a:endParaRP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به طور </a:t>
            </a:r>
            <a:r>
              <a:rPr lang="fa-IR" sz="1600" dirty="0" err="1">
                <a:cs typeface="B Nazanin" panose="00000400000000000000" pitchFamily="2" charset="-78"/>
              </a:rPr>
              <a:t>كلي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يك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چهار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اساسي</a:t>
            </a:r>
            <a:r>
              <a:rPr lang="fa-IR" sz="1600" dirty="0">
                <a:cs typeface="B Nazanin" panose="00000400000000000000" pitchFamily="2" charset="-78"/>
              </a:rPr>
              <a:t> دارد:</a:t>
            </a:r>
            <a:endParaRPr lang="en-US" sz="1600" dirty="0">
              <a:cs typeface="B Nazanin" panose="00000400000000000000" pitchFamily="2" charset="-78"/>
            </a:endParaRP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1. </a:t>
            </a:r>
            <a:r>
              <a:rPr lang="fa-IR" sz="1600" dirty="0" err="1">
                <a:cs typeface="B Nazanin" panose="00000400000000000000" pitchFamily="2" charset="-78"/>
              </a:rPr>
              <a:t>تبديل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انرژي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مكانيكي</a:t>
            </a:r>
            <a:r>
              <a:rPr lang="fa-IR" sz="1600" dirty="0">
                <a:cs typeface="B Nazanin" panose="00000400000000000000" pitchFamily="2" charset="-78"/>
              </a:rPr>
              <a:t> به قدرت </a:t>
            </a:r>
            <a:r>
              <a:rPr lang="fa-IR" sz="1600" dirty="0" err="1">
                <a:cs typeface="B Nazanin" panose="00000400000000000000" pitchFamily="2" charset="-78"/>
              </a:rPr>
              <a:t>سيال</a:t>
            </a:r>
            <a:r>
              <a:rPr lang="fa-IR" sz="1600" dirty="0">
                <a:cs typeface="B Nazanin" panose="00000400000000000000" pitchFamily="2" charset="-78"/>
              </a:rPr>
              <a:t> تحت فشار </a:t>
            </a:r>
            <a:r>
              <a:rPr lang="fa-IR" sz="1600" dirty="0" err="1">
                <a:cs typeface="B Nazanin" panose="00000400000000000000" pitchFamily="2" charset="-78"/>
              </a:rPr>
              <a:t>بوسيله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پمپها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2. انتقال </a:t>
            </a:r>
            <a:r>
              <a:rPr lang="fa-IR" sz="1600" dirty="0" err="1">
                <a:cs typeface="B Nazanin" panose="00000400000000000000" pitchFamily="2" charset="-78"/>
              </a:rPr>
              <a:t>سيال</a:t>
            </a:r>
            <a:r>
              <a:rPr lang="fa-IR" sz="1600" dirty="0">
                <a:cs typeface="B Nazanin" panose="00000400000000000000" pitchFamily="2" charset="-78"/>
              </a:rPr>
              <a:t> تا نقاط مورد نظر توسط لوله ها </a:t>
            </a:r>
            <a:r>
              <a:rPr lang="fa-IR" sz="1600" dirty="0" err="1">
                <a:cs typeface="B Nazanin" panose="00000400000000000000" pitchFamily="2" charset="-78"/>
              </a:rPr>
              <a:t>وشيلنگها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3. </a:t>
            </a:r>
            <a:r>
              <a:rPr lang="fa-IR" sz="1600" dirty="0" err="1">
                <a:cs typeface="B Nazanin" panose="00000400000000000000" pitchFamily="2" charset="-78"/>
              </a:rPr>
              <a:t>كنترل</a:t>
            </a:r>
            <a:r>
              <a:rPr lang="fa-IR" sz="1600" dirty="0">
                <a:cs typeface="B Nazanin" panose="00000400000000000000" pitchFamily="2" charset="-78"/>
              </a:rPr>
              <a:t> فشار، جهت </a:t>
            </a:r>
            <a:r>
              <a:rPr lang="fa-IR" sz="1600" dirty="0" err="1">
                <a:cs typeface="B Nazanin" panose="00000400000000000000" pitchFamily="2" charset="-78"/>
              </a:rPr>
              <a:t>وجريان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سيال</a:t>
            </a:r>
            <a:r>
              <a:rPr lang="fa-IR" sz="1600" dirty="0">
                <a:cs typeface="B Nazanin" panose="00000400000000000000" pitchFamily="2" charset="-78"/>
              </a:rPr>
              <a:t> توسط </a:t>
            </a:r>
            <a:r>
              <a:rPr lang="fa-IR" sz="1600" dirty="0" err="1">
                <a:cs typeface="B Nazanin" panose="00000400000000000000" pitchFamily="2" charset="-78"/>
              </a:rPr>
              <a:t>شيرها</a:t>
            </a:r>
            <a:r>
              <a:rPr lang="fa-IR" sz="1600" dirty="0">
                <a:cs typeface="B Nazanin" panose="00000400000000000000" pitchFamily="2" charset="-78"/>
              </a:rPr>
              <a:t> 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4. انجام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توسط </a:t>
            </a:r>
            <a:r>
              <a:rPr lang="fa-IR" sz="1600" dirty="0" err="1">
                <a:cs typeface="B Nazanin" panose="00000400000000000000" pitchFamily="2" charset="-78"/>
              </a:rPr>
              <a:t>عملگرها</a:t>
            </a:r>
            <a:r>
              <a:rPr lang="fa-IR" sz="1600" dirty="0">
                <a:cs typeface="B Nazanin" panose="00000400000000000000" pitchFamily="2" charset="-78"/>
              </a:rPr>
              <a:t>(</a:t>
            </a:r>
            <a:r>
              <a:rPr lang="fa-IR" sz="1600" dirty="0" err="1">
                <a:cs typeface="B Nazanin" panose="00000400000000000000" pitchFamily="2" charset="-78"/>
              </a:rPr>
              <a:t>سيلندرها</a:t>
            </a:r>
            <a:r>
              <a:rPr lang="fa-IR" sz="1600" dirty="0">
                <a:cs typeface="B Nazanin" panose="00000400000000000000" pitchFamily="2" charset="-78"/>
              </a:rPr>
              <a:t> و موتور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هيدروليكي</a:t>
            </a:r>
            <a:r>
              <a:rPr lang="fa-IR" sz="1600" dirty="0">
                <a:cs typeface="B Nazanin" panose="00000400000000000000" pitchFamily="2" charset="-78"/>
              </a:rPr>
              <a:t>)</a:t>
            </a:r>
          </a:p>
          <a:p>
            <a:pPr algn="just" rtl="1"/>
            <a:endParaRPr lang="fa-IR" sz="1600" dirty="0">
              <a:cs typeface="B Nazanin" panose="00000400000000000000" pitchFamily="2" charset="-78"/>
            </a:endParaRPr>
          </a:p>
          <a:p>
            <a:pPr algn="just" rtl="1"/>
            <a:r>
              <a:rPr lang="fa-IR" sz="1600" b="1" dirty="0">
                <a:cs typeface="B Nazanin" panose="00000400000000000000" pitchFamily="2" charset="-78"/>
              </a:rPr>
              <a:t>خطرات </a:t>
            </a:r>
            <a:r>
              <a:rPr lang="fa-IR" sz="1600" b="1" dirty="0" err="1">
                <a:cs typeface="B Nazanin" panose="00000400000000000000" pitchFamily="2" charset="-78"/>
              </a:rPr>
              <a:t>كار</a:t>
            </a:r>
            <a:r>
              <a:rPr lang="fa-IR" sz="1600" b="1" dirty="0">
                <a:cs typeface="B Nazanin" panose="00000400000000000000" pitchFamily="2" charset="-78"/>
              </a:rPr>
              <a:t> با </a:t>
            </a:r>
            <a:r>
              <a:rPr lang="fa-IR" sz="1600" b="1" dirty="0" err="1">
                <a:cs typeface="B Nazanin" panose="00000400000000000000" pitchFamily="2" charset="-78"/>
              </a:rPr>
              <a:t>سيستم</a:t>
            </a:r>
            <a:r>
              <a:rPr lang="fa-IR" sz="1600" b="1" dirty="0">
                <a:cs typeface="B Nazanin" panose="00000400000000000000" pitchFamily="2" charset="-78"/>
              </a:rPr>
              <a:t> </a:t>
            </a:r>
            <a:r>
              <a:rPr lang="fa-IR" sz="1600" b="1" dirty="0" err="1">
                <a:cs typeface="B Nazanin" panose="00000400000000000000" pitchFamily="2" charset="-78"/>
              </a:rPr>
              <a:t>هيدروليك</a:t>
            </a:r>
            <a:r>
              <a:rPr lang="fa-IR" sz="1600" b="1" dirty="0">
                <a:cs typeface="B Nazanin" panose="00000400000000000000" pitchFamily="2" charset="-78"/>
              </a:rPr>
              <a:t>: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خطرات </a:t>
            </a:r>
            <a:r>
              <a:rPr lang="fa-IR" sz="1600" dirty="0" err="1">
                <a:cs typeface="B Nazanin" panose="00000400000000000000" pitchFamily="2" charset="-78"/>
              </a:rPr>
              <a:t>ايمني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با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محدود به حوادث </a:t>
            </a:r>
            <a:r>
              <a:rPr lang="fa-IR" sz="1600" dirty="0" err="1">
                <a:cs typeface="B Nazanin" panose="00000400000000000000" pitchFamily="2" charset="-78"/>
              </a:rPr>
              <a:t>ناشي</a:t>
            </a:r>
            <a:r>
              <a:rPr lang="fa-IR" sz="1600" dirty="0">
                <a:cs typeface="B Nazanin" panose="00000400000000000000" pitchFamily="2" charset="-78"/>
              </a:rPr>
              <a:t> از </a:t>
            </a:r>
            <a:r>
              <a:rPr lang="fa-IR" sz="1600" dirty="0" err="1">
                <a:cs typeface="B Nazanin" panose="00000400000000000000" pitchFamily="2" charset="-78"/>
              </a:rPr>
              <a:t>تزريق</a:t>
            </a:r>
            <a:r>
              <a:rPr lang="fa-IR" sz="1600" dirty="0">
                <a:cs typeface="B Nazanin" panose="00000400000000000000" pitchFamily="2" charset="-78"/>
              </a:rPr>
              <a:t> روغن </a:t>
            </a:r>
            <a:r>
              <a:rPr lang="fa-IR" sz="1600" dirty="0" err="1">
                <a:cs typeface="B Nazanin" panose="00000400000000000000" pitchFamily="2" charset="-78"/>
              </a:rPr>
              <a:t>يعني</a:t>
            </a:r>
            <a:r>
              <a:rPr lang="fa-IR" sz="1600" dirty="0">
                <a:cs typeface="B Nazanin" panose="00000400000000000000" pitchFamily="2" charset="-78"/>
              </a:rPr>
              <a:t> خروج روغن با فشار بالا از سوراخ ها و </a:t>
            </a:r>
            <a:r>
              <a:rPr lang="fa-IR" sz="1600" dirty="0" err="1">
                <a:cs typeface="B Nazanin" panose="00000400000000000000" pitchFamily="2" charset="-78"/>
              </a:rPr>
              <a:t>نشتي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ايجاد</a:t>
            </a:r>
            <a:r>
              <a:rPr lang="fa-IR" sz="1600" dirty="0">
                <a:cs typeface="B Nazanin" panose="00000400000000000000" pitchFamily="2" charset="-78"/>
              </a:rPr>
              <a:t> شده در </a:t>
            </a:r>
            <a:r>
              <a:rPr lang="fa-IR" sz="1600" dirty="0" err="1">
                <a:cs typeface="B Nazanin" panose="00000400000000000000" pitchFamily="2" charset="-78"/>
              </a:rPr>
              <a:t>مسير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و برخورد آن با بدن </a:t>
            </a:r>
            <a:r>
              <a:rPr lang="fa-IR" sz="1600" dirty="0" err="1">
                <a:cs typeface="B Nazanin" panose="00000400000000000000" pitchFamily="2" charset="-78"/>
              </a:rPr>
              <a:t>كارگر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نمي</a:t>
            </a:r>
            <a:r>
              <a:rPr lang="fa-IR" sz="1600" dirty="0">
                <a:cs typeface="B Nazanin" panose="00000400000000000000" pitchFamily="2" charset="-78"/>
              </a:rPr>
              <a:t> شود و </a:t>
            </a:r>
            <a:r>
              <a:rPr lang="fa-IR" sz="1600" dirty="0" err="1">
                <a:cs typeface="B Nazanin" panose="00000400000000000000" pitchFamily="2" charset="-78"/>
              </a:rPr>
              <a:t>حوادثي</a:t>
            </a:r>
            <a:r>
              <a:rPr lang="fa-IR" sz="1600" dirty="0">
                <a:cs typeface="B Nazanin" panose="00000400000000000000" pitchFamily="2" charset="-78"/>
              </a:rPr>
              <a:t> مانند آتش </a:t>
            </a:r>
            <a:r>
              <a:rPr lang="fa-IR" sz="1600" dirty="0" err="1">
                <a:cs typeface="B Nazanin" panose="00000400000000000000" pitchFamily="2" charset="-78"/>
              </a:rPr>
              <a:t>سوزيها</a:t>
            </a:r>
            <a:r>
              <a:rPr lang="fa-IR" sz="1600" dirty="0">
                <a:cs typeface="B Nazanin" panose="00000400000000000000" pitchFamily="2" charset="-78"/>
              </a:rPr>
              <a:t>، </a:t>
            </a:r>
            <a:r>
              <a:rPr lang="fa-IR" sz="1600" dirty="0" err="1">
                <a:cs typeface="B Nazanin" panose="00000400000000000000" pitchFamily="2" charset="-78"/>
              </a:rPr>
              <a:t>پارگي</a:t>
            </a:r>
            <a:r>
              <a:rPr lang="fa-IR" sz="1600" dirty="0">
                <a:cs typeface="B Nazanin" panose="00000400000000000000" pitchFamily="2" charset="-78"/>
              </a:rPr>
              <a:t> ها، </a:t>
            </a:r>
            <a:r>
              <a:rPr lang="fa-IR" sz="1600" dirty="0" err="1">
                <a:cs typeface="B Nazanin" panose="00000400000000000000" pitchFamily="2" charset="-78"/>
              </a:rPr>
              <a:t>سوختگي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شديد</a:t>
            </a:r>
            <a:r>
              <a:rPr lang="fa-IR" sz="1600" dirty="0">
                <a:cs typeface="B Nazanin" panose="00000400000000000000" pitchFamily="2" charset="-78"/>
              </a:rPr>
              <a:t>، خرد شدن و مرگ را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تواند در </a:t>
            </a:r>
            <a:r>
              <a:rPr lang="fa-IR" sz="1600" dirty="0" err="1">
                <a:cs typeface="B Nazanin" panose="00000400000000000000" pitchFamily="2" charset="-78"/>
              </a:rPr>
              <a:t>پي</a:t>
            </a:r>
            <a:r>
              <a:rPr lang="fa-IR" sz="1600" dirty="0">
                <a:cs typeface="B Nazanin" panose="00000400000000000000" pitchFamily="2" charset="-78"/>
              </a:rPr>
              <a:t> داشته باشد. </a:t>
            </a:r>
            <a:r>
              <a:rPr lang="fa-IR" sz="1600" dirty="0" err="1">
                <a:cs typeface="B Nazanin" panose="00000400000000000000" pitchFamily="2" charset="-78"/>
              </a:rPr>
              <a:t>اين</a:t>
            </a:r>
            <a:r>
              <a:rPr lang="fa-IR" sz="1600" dirty="0">
                <a:cs typeface="B Nazanin" panose="00000400000000000000" pitchFamily="2" charset="-78"/>
              </a:rPr>
              <a:t> خطرات نه تنها مهندسان ناظر را </a:t>
            </a:r>
            <a:r>
              <a:rPr lang="fa-IR" sz="1600" dirty="0" err="1">
                <a:cs typeface="B Nazanin" panose="00000400000000000000" pitchFamily="2" charset="-78"/>
              </a:rPr>
              <a:t>تهديد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كند</a:t>
            </a:r>
            <a:r>
              <a:rPr lang="fa-IR" sz="1600" dirty="0">
                <a:cs typeface="B Nazanin" panose="00000400000000000000" pitchFamily="2" charset="-78"/>
              </a:rPr>
              <a:t>، </a:t>
            </a:r>
            <a:r>
              <a:rPr lang="fa-IR" sz="1600" dirty="0" err="1">
                <a:cs typeface="B Nazanin" panose="00000400000000000000" pitchFamily="2" charset="-78"/>
              </a:rPr>
              <a:t>بلكه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مكانيك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كارگران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تعمير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نگهداري</a:t>
            </a:r>
            <a:r>
              <a:rPr lang="fa-IR" sz="1600" dirty="0">
                <a:cs typeface="B Nazanin" panose="00000400000000000000" pitchFamily="2" charset="-78"/>
              </a:rPr>
              <a:t>، رانندگان </a:t>
            </a:r>
            <a:r>
              <a:rPr lang="fa-IR" sz="1600" dirty="0" err="1">
                <a:cs typeface="B Nazanin" panose="00000400000000000000" pitchFamily="2" charset="-78"/>
              </a:rPr>
              <a:t>ماشين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آلاتي</a:t>
            </a:r>
            <a:r>
              <a:rPr lang="fa-IR" sz="1600" dirty="0">
                <a:cs typeface="B Nazanin" panose="00000400000000000000" pitchFamily="2" charset="-78"/>
              </a:rPr>
              <a:t> مانند </a:t>
            </a:r>
            <a:r>
              <a:rPr lang="fa-IR" sz="1600" dirty="0" err="1">
                <a:cs typeface="B Nazanin" panose="00000400000000000000" pitchFamily="2" charset="-78"/>
              </a:rPr>
              <a:t>كاميون</a:t>
            </a:r>
            <a:r>
              <a:rPr lang="fa-IR" sz="1600" dirty="0">
                <a:cs typeface="B Nazanin" panose="00000400000000000000" pitchFamily="2" charset="-78"/>
              </a:rPr>
              <a:t> ها، </a:t>
            </a:r>
            <a:r>
              <a:rPr lang="fa-IR" sz="1600" dirty="0" err="1">
                <a:cs typeface="B Nazanin" panose="00000400000000000000" pitchFamily="2" charset="-78"/>
              </a:rPr>
              <a:t>تريلي</a:t>
            </a:r>
            <a:r>
              <a:rPr lang="fa-IR" sz="1600" dirty="0">
                <a:cs typeface="B Nazanin" panose="00000400000000000000" pitchFamily="2" charset="-78"/>
              </a:rPr>
              <a:t> ها، </a:t>
            </a:r>
            <a:r>
              <a:rPr lang="fa-IR" sz="1600" dirty="0" err="1">
                <a:cs typeface="B Nazanin" panose="00000400000000000000" pitchFamily="2" charset="-78"/>
              </a:rPr>
              <a:t>بولدوزرها</a:t>
            </a:r>
            <a:r>
              <a:rPr lang="fa-IR" sz="1600" dirty="0">
                <a:cs typeface="B Nazanin" panose="00000400000000000000" pitchFamily="2" charset="-78"/>
              </a:rPr>
              <a:t>، </a:t>
            </a:r>
            <a:r>
              <a:rPr lang="fa-IR" sz="1600" dirty="0" err="1">
                <a:cs typeface="B Nazanin" panose="00000400000000000000" pitchFamily="2" charset="-78"/>
              </a:rPr>
              <a:t>غلطك</a:t>
            </a:r>
            <a:r>
              <a:rPr lang="fa-IR" sz="1600" dirty="0">
                <a:cs typeface="B Nazanin" panose="00000400000000000000" pitchFamily="2" charset="-78"/>
              </a:rPr>
              <a:t> ها و...، </a:t>
            </a:r>
            <a:r>
              <a:rPr lang="fa-IR" sz="1600" dirty="0" err="1">
                <a:cs typeface="B Nazanin" panose="00000400000000000000" pitchFamily="2" charset="-78"/>
              </a:rPr>
              <a:t>اپراتورهاي</a:t>
            </a:r>
            <a:r>
              <a:rPr lang="fa-IR" sz="1600" dirty="0">
                <a:cs typeface="B Nazanin" panose="00000400000000000000" pitchFamily="2" charset="-78"/>
              </a:rPr>
              <a:t> دستگاهها و </a:t>
            </a:r>
            <a:r>
              <a:rPr lang="fa-IR" sz="1600" dirty="0" err="1">
                <a:cs typeface="B Nazanin" panose="00000400000000000000" pitchFamily="2" charset="-78"/>
              </a:rPr>
              <a:t>تجهيزات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جوشكاران</a:t>
            </a:r>
            <a:r>
              <a:rPr lang="fa-IR" sz="1600" dirty="0">
                <a:cs typeface="B Nazanin" panose="00000400000000000000" pitchFamily="2" charset="-78"/>
              </a:rPr>
              <a:t> و هر </a:t>
            </a:r>
            <a:r>
              <a:rPr lang="fa-IR" sz="1600" dirty="0" err="1">
                <a:cs typeface="B Nazanin" panose="00000400000000000000" pitchFamily="2" charset="-78"/>
              </a:rPr>
              <a:t>كسي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كه</a:t>
            </a:r>
            <a:r>
              <a:rPr lang="fa-IR" sz="1600" dirty="0">
                <a:cs typeface="B Nazanin" panose="00000400000000000000" pitchFamily="2" charset="-78"/>
              </a:rPr>
              <a:t> در </a:t>
            </a:r>
            <a:r>
              <a:rPr lang="fa-IR" sz="1600" dirty="0" err="1">
                <a:cs typeface="B Nazanin" panose="00000400000000000000" pitchFamily="2" charset="-78"/>
              </a:rPr>
              <a:t>محيط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كارش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مورد استفاده قرار گرفته باشد در معرض </a:t>
            </a:r>
            <a:r>
              <a:rPr lang="fa-IR" sz="1600" dirty="0" err="1">
                <a:cs typeface="B Nazanin" panose="00000400000000000000" pitchFamily="2" charset="-78"/>
              </a:rPr>
              <a:t>اين</a:t>
            </a:r>
            <a:r>
              <a:rPr lang="fa-IR" sz="1600" dirty="0">
                <a:cs typeface="B Nazanin" panose="00000400000000000000" pitchFamily="2" charset="-78"/>
              </a:rPr>
              <a:t> خطرات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باشد.</a:t>
            </a:r>
            <a:endParaRPr lang="en-US" sz="16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71035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868341-FD41-41CF-B5A3-191329DBF0CD}"/>
              </a:ext>
            </a:extLst>
          </p:cNvPr>
          <p:cNvSpPr txBox="1"/>
          <p:nvPr/>
        </p:nvSpPr>
        <p:spPr>
          <a:xfrm>
            <a:off x="2323652" y="819374"/>
            <a:ext cx="823340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انجام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خود، </a:t>
            </a:r>
            <a:r>
              <a:rPr lang="fa-IR" sz="1600" dirty="0" err="1">
                <a:cs typeface="B Nazanin" panose="00000400000000000000" pitchFamily="2" charset="-78"/>
              </a:rPr>
              <a:t>بايد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سيالي</a:t>
            </a:r>
            <a:r>
              <a:rPr lang="fa-IR" sz="1600" dirty="0">
                <a:cs typeface="B Nazanin" panose="00000400000000000000" pitchFamily="2" charset="-78"/>
              </a:rPr>
              <a:t> تحت فشار بالا (معمولاً 2000 پوند در هر </a:t>
            </a:r>
            <a:r>
              <a:rPr lang="fa-IR" sz="1600" dirty="0" err="1">
                <a:cs typeface="B Nazanin" panose="00000400000000000000" pitchFamily="2" charset="-78"/>
              </a:rPr>
              <a:t>اينچ</a:t>
            </a:r>
            <a:r>
              <a:rPr lang="fa-IR" sz="1600" dirty="0">
                <a:cs typeface="B Nazanin" panose="00000400000000000000" pitchFamily="2" charset="-78"/>
              </a:rPr>
              <a:t> مربع (</a:t>
            </a:r>
            <a:r>
              <a:rPr lang="en-US" sz="1200" dirty="0">
                <a:cs typeface="B Nazanin" panose="00000400000000000000" pitchFamily="2" charset="-78"/>
              </a:rPr>
              <a:t>psi</a:t>
            </a:r>
            <a:r>
              <a:rPr lang="fa-IR" sz="1600" dirty="0">
                <a:cs typeface="B Nazanin" panose="00000400000000000000" pitchFamily="2" charset="-78"/>
              </a:rPr>
              <a:t>)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بيشتر</a:t>
            </a:r>
            <a:r>
              <a:rPr lang="fa-IR" sz="1600" dirty="0">
                <a:cs typeface="B Nazanin" panose="00000400000000000000" pitchFamily="2" charset="-78"/>
              </a:rPr>
              <a:t>) را </a:t>
            </a:r>
            <a:r>
              <a:rPr lang="fa-IR" sz="1600" dirty="0" err="1">
                <a:cs typeface="B Nazanin" panose="00000400000000000000" pitchFamily="2" charset="-78"/>
              </a:rPr>
              <a:t>بصورت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ذخيره</a:t>
            </a:r>
            <a:r>
              <a:rPr lang="fa-IR" sz="1600" dirty="0">
                <a:cs typeface="B Nazanin" panose="00000400000000000000" pitchFamily="2" charset="-78"/>
              </a:rPr>
              <a:t> داشته باشند. </a:t>
            </a:r>
            <a:r>
              <a:rPr lang="fa-IR" sz="1600" dirty="0" err="1">
                <a:cs typeface="B Nazanin" panose="00000400000000000000" pitchFamily="2" charset="-78"/>
              </a:rPr>
              <a:t>يك</a:t>
            </a:r>
            <a:r>
              <a:rPr lang="fa-IR" sz="1600" dirty="0">
                <a:cs typeface="B Nazanin" panose="00000400000000000000" pitchFamily="2" charset="-78"/>
              </a:rPr>
              <a:t> خطر </a:t>
            </a:r>
            <a:r>
              <a:rPr lang="fa-IR" sz="1600" dirty="0" err="1">
                <a:cs typeface="B Nazanin" panose="00000400000000000000" pitchFamily="2" charset="-78"/>
              </a:rPr>
              <a:t>ناشي</a:t>
            </a:r>
            <a:r>
              <a:rPr lang="fa-IR" sz="1600" dirty="0">
                <a:cs typeface="B Nazanin" panose="00000400000000000000" pitchFamily="2" charset="-78"/>
              </a:rPr>
              <a:t> از باز </a:t>
            </a:r>
            <a:r>
              <a:rPr lang="fa-IR" sz="1600" dirty="0" err="1">
                <a:cs typeface="B Nazanin" panose="00000400000000000000" pitchFamily="2" charset="-78"/>
              </a:rPr>
              <a:t>كردن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تنظيم</a:t>
            </a:r>
            <a:r>
              <a:rPr lang="fa-IR" sz="1600" dirty="0">
                <a:cs typeface="B Nazanin" panose="00000400000000000000" pitchFamily="2" charset="-78"/>
              </a:rPr>
              <a:t> قطعات بدون آزاد </a:t>
            </a:r>
            <a:r>
              <a:rPr lang="fa-IR" sz="1600" dirty="0" err="1">
                <a:cs typeface="B Nazanin" panose="00000400000000000000" pitchFamily="2" charset="-78"/>
              </a:rPr>
              <a:t>كردن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كاهش</a:t>
            </a:r>
            <a:r>
              <a:rPr lang="fa-IR" sz="1600" dirty="0">
                <a:cs typeface="B Nazanin" panose="00000400000000000000" pitchFamily="2" charset="-78"/>
              </a:rPr>
              <a:t> فشار است. </a:t>
            </a:r>
            <a:r>
              <a:rPr lang="fa-IR" sz="1600" dirty="0" err="1">
                <a:cs typeface="B Nazanin" panose="00000400000000000000" pitchFamily="2" charset="-78"/>
              </a:rPr>
              <a:t>سيال</a:t>
            </a:r>
            <a:r>
              <a:rPr lang="fa-IR" sz="1600" dirty="0">
                <a:cs typeface="B Nazanin" panose="00000400000000000000" pitchFamily="2" charset="-78"/>
              </a:rPr>
              <a:t> تحت فشار فوق العاده </a:t>
            </a:r>
            <a:r>
              <a:rPr lang="fa-IR" sz="1600" dirty="0" err="1">
                <a:cs typeface="B Nazanin" panose="00000400000000000000" pitchFamily="2" charset="-78"/>
              </a:rPr>
              <a:t>اي</a:t>
            </a:r>
            <a:r>
              <a:rPr lang="fa-IR" sz="1600" dirty="0">
                <a:cs typeface="B Nazanin" panose="00000400000000000000" pitchFamily="2" charset="-78"/>
              </a:rPr>
              <a:t> است، داغ هم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باشد. </a:t>
            </a:r>
            <a:r>
              <a:rPr lang="fa-IR" sz="1600" dirty="0" err="1">
                <a:cs typeface="B Nazanin" panose="00000400000000000000" pitchFamily="2" charset="-78"/>
              </a:rPr>
              <a:t>كارگري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كه</a:t>
            </a:r>
            <a:r>
              <a:rPr lang="fa-IR" sz="1600" dirty="0">
                <a:cs typeface="B Nazanin" panose="00000400000000000000" pitchFamily="2" charset="-78"/>
              </a:rPr>
              <a:t> در </a:t>
            </a:r>
            <a:r>
              <a:rPr lang="fa-IR" sz="1600" dirty="0" err="1">
                <a:cs typeface="B Nazanin" panose="00000400000000000000" pitchFamily="2" charset="-78"/>
              </a:rPr>
              <a:t>اين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شرايط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كند</a:t>
            </a:r>
            <a:r>
              <a:rPr lang="fa-IR" sz="1600" dirty="0">
                <a:cs typeface="B Nazanin" panose="00000400000000000000" pitchFamily="2" charset="-78"/>
              </a:rPr>
              <a:t> در معرض سه نوع خطر قرار دارد: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1. </a:t>
            </a:r>
            <a:r>
              <a:rPr lang="fa-IR" sz="1600" dirty="0" err="1">
                <a:cs typeface="B Nazanin" panose="00000400000000000000" pitchFamily="2" charset="-78"/>
              </a:rPr>
              <a:t>سوختگي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ناشي</a:t>
            </a:r>
            <a:r>
              <a:rPr lang="fa-IR" sz="1600" dirty="0">
                <a:cs typeface="B Nazanin" panose="00000400000000000000" pitchFamily="2" charset="-78"/>
              </a:rPr>
              <a:t> از گرما؛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2. </a:t>
            </a:r>
            <a:r>
              <a:rPr lang="fa-IR" sz="1600" dirty="0" err="1">
                <a:cs typeface="B Nazanin" panose="00000400000000000000" pitchFamily="2" charset="-78"/>
              </a:rPr>
              <a:t>كبودي</a:t>
            </a:r>
            <a:r>
              <a:rPr lang="fa-IR" sz="1600" dirty="0">
                <a:cs typeface="B Nazanin" panose="00000400000000000000" pitchFamily="2" charset="-78"/>
              </a:rPr>
              <a:t>، </a:t>
            </a:r>
            <a:r>
              <a:rPr lang="fa-IR" sz="1600" dirty="0" err="1">
                <a:cs typeface="B Nazanin" panose="00000400000000000000" pitchFamily="2" charset="-78"/>
              </a:rPr>
              <a:t>بريدگي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خراش در اثر برخورد خطوط جت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( </a:t>
            </a:r>
            <a:r>
              <a:rPr lang="fa-IR" sz="1600" dirty="0" err="1">
                <a:cs typeface="B Nazanin" panose="00000400000000000000" pitchFamily="2" charset="-78"/>
              </a:rPr>
              <a:t>سيال</a:t>
            </a:r>
            <a:r>
              <a:rPr lang="fa-IR" sz="1600" dirty="0">
                <a:cs typeface="B Nazanin" panose="00000400000000000000" pitchFamily="2" charset="-78"/>
              </a:rPr>
              <a:t> با فشار بالا)؛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3. </a:t>
            </a:r>
            <a:r>
              <a:rPr lang="fa-IR" sz="1600" dirty="0" err="1">
                <a:cs typeface="B Nazanin" panose="00000400000000000000" pitchFamily="2" charset="-78"/>
              </a:rPr>
              <a:t>تزريق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مايع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بداخل</a:t>
            </a:r>
            <a:r>
              <a:rPr lang="fa-IR" sz="1600" dirty="0">
                <a:cs typeface="B Nazanin" panose="00000400000000000000" pitchFamily="2" charset="-78"/>
              </a:rPr>
              <a:t> پوست.</a:t>
            </a:r>
            <a:r>
              <a:rPr lang="en-US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آسيب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ناشي</a:t>
            </a:r>
            <a:r>
              <a:rPr lang="fa-IR" sz="1600" dirty="0">
                <a:cs typeface="B Nazanin" panose="00000400000000000000" pitchFamily="2" charset="-78"/>
              </a:rPr>
              <a:t> از </a:t>
            </a:r>
            <a:r>
              <a:rPr lang="fa-IR" sz="1600" dirty="0" err="1">
                <a:cs typeface="B Nazanin" panose="00000400000000000000" pitchFamily="2" charset="-78"/>
              </a:rPr>
              <a:t>تزريق</a:t>
            </a:r>
            <a:r>
              <a:rPr lang="fa-IR" sz="1600" dirty="0">
                <a:cs typeface="B Nazanin" panose="00000400000000000000" pitchFamily="2" charset="-78"/>
              </a:rPr>
              <a:t> روغن و </a:t>
            </a:r>
            <a:r>
              <a:rPr lang="fa-IR" sz="1600" dirty="0" err="1">
                <a:cs typeface="B Nazanin" panose="00000400000000000000" pitchFamily="2" charset="-78"/>
              </a:rPr>
              <a:t>سوختگي</a:t>
            </a:r>
            <a:r>
              <a:rPr lang="fa-IR" sz="1600" dirty="0">
                <a:cs typeface="B Nazanin" panose="00000400000000000000" pitchFamily="2" charset="-78"/>
              </a:rPr>
              <a:t> با آن هر دو صدمات </a:t>
            </a:r>
            <a:r>
              <a:rPr lang="fa-IR" sz="1600" dirty="0" err="1">
                <a:cs typeface="B Nazanin" panose="00000400000000000000" pitchFamily="2" charset="-78"/>
              </a:rPr>
              <a:t>خيلي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شديدي</a:t>
            </a:r>
            <a:r>
              <a:rPr lang="fa-IR" sz="1600" dirty="0">
                <a:cs typeface="B Nazanin" panose="00000400000000000000" pitchFamily="2" charset="-78"/>
              </a:rPr>
              <a:t> را بدنبال دارند </a:t>
            </a:r>
            <a:r>
              <a:rPr lang="fa-IR" sz="1600" dirty="0" err="1">
                <a:cs typeface="B Nazanin" panose="00000400000000000000" pitchFamily="2" charset="-78"/>
              </a:rPr>
              <a:t>كه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تواند</a:t>
            </a:r>
            <a:r>
              <a:rPr lang="en-US" sz="1600" dirty="0">
                <a:cs typeface="B Nazanin" panose="00000400000000000000" pitchFamily="2" charset="-78"/>
              </a:rPr>
              <a:t> </a:t>
            </a:r>
            <a:r>
              <a:rPr lang="fa-IR" sz="1600" dirty="0">
                <a:cs typeface="B Nazanin" panose="00000400000000000000" pitchFamily="2" charset="-78"/>
              </a:rPr>
              <a:t>منجر به مرگ شود.</a:t>
            </a:r>
          </a:p>
          <a:p>
            <a:pPr algn="just" rtl="1"/>
            <a:endParaRPr lang="fa-IR" sz="1600" dirty="0">
              <a:cs typeface="B Nazanin" panose="00000400000000000000" pitchFamily="2" charset="-78"/>
            </a:endParaRP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توصیه های ایمنی: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استفاده از </a:t>
            </a:r>
            <a:r>
              <a:rPr lang="fa-IR" sz="1600" dirty="0" err="1">
                <a:cs typeface="B Nazanin" panose="00000400000000000000" pitchFamily="2" charset="-78"/>
              </a:rPr>
              <a:t>دستكش</a:t>
            </a:r>
            <a:r>
              <a:rPr lang="fa-IR" sz="1600" dirty="0">
                <a:cs typeface="B Nazanin" panose="00000400000000000000" pitchFamily="2" charset="-78"/>
              </a:rPr>
              <a:t> مقاوم در برابر مواد </a:t>
            </a:r>
            <a:r>
              <a:rPr lang="fa-IR" sz="1600" dirty="0" err="1">
                <a:cs typeface="B Nazanin" panose="00000400000000000000" pitchFamily="2" charset="-78"/>
              </a:rPr>
              <a:t>شيميايي</a:t>
            </a:r>
            <a:r>
              <a:rPr lang="fa-IR" sz="1600" dirty="0">
                <a:cs typeface="B Nazanin" panose="00000400000000000000" pitchFamily="2" charset="-78"/>
              </a:rPr>
              <a:t>، </a:t>
            </a:r>
            <a:r>
              <a:rPr lang="fa-IR" sz="1600" dirty="0" err="1">
                <a:cs typeface="B Nazanin" panose="00000400000000000000" pitchFamily="2" charset="-78"/>
              </a:rPr>
              <a:t>عينكي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اطرافش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پوشيده</a:t>
            </a:r>
            <a:r>
              <a:rPr lang="fa-IR" sz="1600" dirty="0">
                <a:cs typeface="B Nazanin" panose="00000400000000000000" pitchFamily="2" charset="-78"/>
              </a:rPr>
              <a:t> شده و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محافظت چشم به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رود، و </a:t>
            </a:r>
            <a:r>
              <a:rPr lang="fa-IR" sz="1600" dirty="0" err="1">
                <a:cs typeface="B Nazanin" panose="00000400000000000000" pitchFamily="2" charset="-78"/>
              </a:rPr>
              <a:t>پيش</a:t>
            </a:r>
            <a:r>
              <a:rPr lang="fa-IR" sz="1600" dirty="0">
                <a:cs typeface="B Nazanin" panose="00000400000000000000" pitchFamily="2" charset="-78"/>
              </a:rPr>
              <a:t> بند مقاوم در برابر مواد </a:t>
            </a:r>
            <a:r>
              <a:rPr lang="fa-IR" sz="1600" dirty="0" err="1">
                <a:cs typeface="B Nazanin" panose="00000400000000000000" pitchFamily="2" charset="-78"/>
              </a:rPr>
              <a:t>شيميايي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ساير</a:t>
            </a:r>
            <a:r>
              <a:rPr lang="fa-IR" sz="1600" dirty="0">
                <a:cs typeface="B Nazanin" panose="00000400000000000000" pitchFamily="2" charset="-78"/>
              </a:rPr>
              <a:t> لباس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غير</a:t>
            </a:r>
            <a:r>
              <a:rPr lang="fa-IR" sz="1600" dirty="0">
                <a:cs typeface="B Nazanin" panose="00000400000000000000" pitchFamily="2" charset="-78"/>
              </a:rPr>
              <a:t> قابل نفوذ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جلوگيري</a:t>
            </a:r>
            <a:r>
              <a:rPr lang="fa-IR" sz="1600" dirty="0">
                <a:cs typeface="B Nazanin" panose="00000400000000000000" pitchFamily="2" charset="-78"/>
              </a:rPr>
              <a:t> از تماس </a:t>
            </a:r>
            <a:r>
              <a:rPr lang="fa-IR" sz="1600" dirty="0" err="1">
                <a:cs typeface="B Nazanin" panose="00000400000000000000" pitchFamily="2" charset="-78"/>
              </a:rPr>
              <a:t>طولاني</a:t>
            </a:r>
            <a:r>
              <a:rPr lang="fa-IR" sz="1600" dirty="0">
                <a:cs typeface="B Nazanin" panose="00000400000000000000" pitchFamily="2" charset="-78"/>
              </a:rPr>
              <a:t> مدت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مكرر</a:t>
            </a:r>
            <a:r>
              <a:rPr lang="fa-IR" sz="1600" dirty="0">
                <a:cs typeface="B Nazanin" panose="00000400000000000000" pitchFamily="2" charset="-78"/>
              </a:rPr>
              <a:t> روغن با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پوست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چشم.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قبل از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با روغن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، محل </a:t>
            </a:r>
            <a:r>
              <a:rPr lang="fa-IR" sz="1600" dirty="0" err="1">
                <a:cs typeface="B Nazanin" panose="00000400000000000000" pitchFamily="2" charset="-78"/>
              </a:rPr>
              <a:t>نزديكترين</a:t>
            </a:r>
            <a:r>
              <a:rPr lang="fa-IR" sz="1600" dirty="0">
                <a:cs typeface="B Nazanin" panose="00000400000000000000" pitchFamily="2" charset="-78"/>
              </a:rPr>
              <a:t> دوش </a:t>
            </a:r>
            <a:r>
              <a:rPr lang="fa-IR" sz="1600" dirty="0" err="1">
                <a:cs typeface="B Nazanin" panose="00000400000000000000" pitchFamily="2" charset="-78"/>
              </a:rPr>
              <a:t>اضطراري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ايستگاه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شستشوي</a:t>
            </a:r>
            <a:r>
              <a:rPr lang="fa-IR" sz="1600" dirty="0">
                <a:cs typeface="B Nazanin" panose="00000400000000000000" pitchFamily="2" charset="-78"/>
              </a:rPr>
              <a:t> چشم را </a:t>
            </a:r>
            <a:r>
              <a:rPr lang="fa-IR" sz="1600" dirty="0" err="1">
                <a:cs typeface="B Nazanin" panose="00000400000000000000" pitchFamily="2" charset="-78"/>
              </a:rPr>
              <a:t>شناسايي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پوست، چشم ها، و پوشش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ايمني</a:t>
            </a:r>
            <a:r>
              <a:rPr lang="fa-IR" sz="1600" dirty="0">
                <a:cs typeface="B Nazanin" panose="00000400000000000000" pitchFamily="2" charset="-78"/>
              </a:rPr>
              <a:t> خود را بلافاصله پس از آغشته شدن به روغن </a:t>
            </a:r>
            <a:r>
              <a:rPr lang="fa-IR" sz="1600" dirty="0" err="1">
                <a:cs typeface="B Nazanin" panose="00000400000000000000" pitchFamily="2" charset="-78"/>
              </a:rPr>
              <a:t>بشوييد</a:t>
            </a:r>
            <a:r>
              <a:rPr lang="fa-IR" sz="1600" dirty="0">
                <a:cs typeface="B Nazanin" panose="00000400000000000000" pitchFamily="2" charset="-78"/>
              </a:rPr>
              <a:t>. لباس آلوده را در آورده و قبل از استفاده مجدد آن را </a:t>
            </a:r>
            <a:r>
              <a:rPr lang="fa-IR" sz="1600" dirty="0" err="1">
                <a:cs typeface="B Nazanin" panose="00000400000000000000" pitchFamily="2" charset="-78"/>
              </a:rPr>
              <a:t>تميز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بشوييد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خشك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بعد از تماس با روغن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(و به خصوص قبل از صرف غذا و </a:t>
            </a:r>
            <a:r>
              <a:rPr lang="fa-IR" sz="1600" dirty="0" err="1">
                <a:cs typeface="B Nazanin" panose="00000400000000000000" pitchFamily="2" charset="-78"/>
              </a:rPr>
              <a:t>نيز</a:t>
            </a:r>
            <a:r>
              <a:rPr lang="fa-IR" sz="1600" dirty="0">
                <a:cs typeface="B Nazanin" panose="00000400000000000000" pitchFamily="2" charset="-78"/>
              </a:rPr>
              <a:t> در </a:t>
            </a:r>
            <a:r>
              <a:rPr lang="fa-IR" sz="1600" dirty="0" err="1">
                <a:cs typeface="B Nazanin" panose="00000400000000000000" pitchFamily="2" charset="-78"/>
              </a:rPr>
              <a:t>پايان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شيفت</a:t>
            </a:r>
            <a:r>
              <a:rPr lang="fa-IR" sz="1600" dirty="0">
                <a:cs typeface="B Nazanin" panose="00000400000000000000" pitchFamily="2" charset="-78"/>
              </a:rPr>
              <a:t>) همواره پوست را با </a:t>
            </a:r>
            <a:r>
              <a:rPr lang="fa-IR" sz="1600" dirty="0" err="1">
                <a:cs typeface="B Nazanin" panose="00000400000000000000" pitchFamily="2" charset="-78"/>
              </a:rPr>
              <a:t>يك</a:t>
            </a:r>
            <a:r>
              <a:rPr lang="fa-IR" sz="1600" dirty="0">
                <a:cs typeface="B Nazanin" panose="00000400000000000000" pitchFamily="2" charset="-78"/>
              </a:rPr>
              <a:t> دستمال مرطوب </a:t>
            </a:r>
            <a:r>
              <a:rPr lang="fa-IR" sz="1600" dirty="0" err="1">
                <a:cs typeface="B Nazanin" panose="00000400000000000000" pitchFamily="2" charset="-78"/>
              </a:rPr>
              <a:t>پاك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، و سپس با آب و صابون </a:t>
            </a:r>
            <a:r>
              <a:rPr lang="fa-IR" sz="1600" dirty="0" err="1">
                <a:cs typeface="B Nazanin" panose="00000400000000000000" pitchFamily="2" charset="-78"/>
              </a:rPr>
              <a:t>بشوييد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  <a:endParaRPr lang="en-US" sz="16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78990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454D3E-183E-4447-BBF5-711FC186864A}"/>
              </a:ext>
            </a:extLst>
          </p:cNvPr>
          <p:cNvSpPr txBox="1"/>
          <p:nvPr/>
        </p:nvSpPr>
        <p:spPr>
          <a:xfrm>
            <a:off x="2280620" y="1181933"/>
            <a:ext cx="897247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>
                <a:cs typeface="B Nazanin" panose="00000400000000000000" pitchFamily="2" charset="-78"/>
              </a:rPr>
              <a:t>روغن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، </a:t>
            </a:r>
            <a:r>
              <a:rPr lang="fa-IR" sz="1600" dirty="0" err="1">
                <a:cs typeface="B Nazanin" panose="00000400000000000000" pitchFamily="2" charset="-78"/>
              </a:rPr>
              <a:t>مايعي</a:t>
            </a:r>
            <a:r>
              <a:rPr lang="fa-IR" sz="1600" dirty="0">
                <a:cs typeface="B Nazanin" panose="00000400000000000000" pitchFamily="2" charset="-78"/>
              </a:rPr>
              <a:t> شفاف به رنگ زرد روشن با </a:t>
            </a:r>
            <a:r>
              <a:rPr lang="fa-IR" sz="1600" dirty="0" err="1">
                <a:cs typeface="B Nazanin" panose="00000400000000000000" pitchFamily="2" charset="-78"/>
              </a:rPr>
              <a:t>بوي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ملايم</a:t>
            </a:r>
            <a:r>
              <a:rPr lang="fa-IR" sz="1600" dirty="0">
                <a:cs typeface="B Nazanin" panose="00000400000000000000" pitchFamily="2" charset="-78"/>
              </a:rPr>
              <a:t> نفت است. </a:t>
            </a:r>
            <a:r>
              <a:rPr lang="fa-IR" sz="1600" dirty="0" err="1">
                <a:cs typeface="B Nazanin" panose="00000400000000000000" pitchFamily="2" charset="-78"/>
              </a:rPr>
              <a:t>كاربرد</a:t>
            </a:r>
            <a:r>
              <a:rPr lang="fa-IR" sz="1600" dirty="0">
                <a:cs typeface="B Nazanin" panose="00000400000000000000" pitchFamily="2" charset="-78"/>
              </a:rPr>
              <a:t> روغن در درجه حرارت بالا، باعث انتشار بخارات </a:t>
            </a:r>
            <a:r>
              <a:rPr lang="fa-IR" sz="1600" dirty="0" err="1">
                <a:cs typeface="B Nazanin" panose="00000400000000000000" pitchFamily="2" charset="-78"/>
              </a:rPr>
              <a:t>سمي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شود </a:t>
            </a:r>
            <a:r>
              <a:rPr lang="fa-IR" sz="1600" dirty="0" err="1">
                <a:cs typeface="B Nazanin" panose="00000400000000000000" pitchFamily="2" charset="-78"/>
              </a:rPr>
              <a:t>كه</a:t>
            </a:r>
            <a:r>
              <a:rPr lang="fa-IR" sz="1600" dirty="0">
                <a:cs typeface="B Nazanin" panose="00000400000000000000" pitchFamily="2" charset="-78"/>
              </a:rPr>
              <a:t> استنشاق آنها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بدن مضر هستند. در هنگام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با </a:t>
            </a:r>
            <a:r>
              <a:rPr lang="fa-IR" sz="1600" dirty="0" err="1">
                <a:cs typeface="B Nazanin" panose="00000400000000000000" pitchFamily="2" charset="-78"/>
              </a:rPr>
              <a:t>اين</a:t>
            </a:r>
            <a:r>
              <a:rPr lang="fa-IR" sz="1600" dirty="0">
                <a:cs typeface="B Nazanin" panose="00000400000000000000" pitchFamily="2" charset="-78"/>
              </a:rPr>
              <a:t> مواد و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در </a:t>
            </a:r>
            <a:r>
              <a:rPr lang="fa-IR" sz="1600" dirty="0" err="1">
                <a:cs typeface="B Nazanin" panose="00000400000000000000" pitchFamily="2" charset="-78"/>
              </a:rPr>
              <a:t>نزديكي</a:t>
            </a:r>
            <a:r>
              <a:rPr lang="fa-IR" sz="1600" dirty="0">
                <a:cs typeface="B Nazanin" panose="00000400000000000000" pitchFamily="2" charset="-78"/>
              </a:rPr>
              <a:t> آنها </a:t>
            </a:r>
            <a:r>
              <a:rPr lang="fa-IR" sz="1600" dirty="0" err="1">
                <a:cs typeface="B Nazanin" panose="00000400000000000000" pitchFamily="2" charset="-78"/>
              </a:rPr>
              <a:t>بايد</a:t>
            </a:r>
            <a:r>
              <a:rPr lang="fa-IR" sz="1600" dirty="0">
                <a:cs typeface="B Nazanin" panose="00000400000000000000" pitchFamily="2" charset="-78"/>
              </a:rPr>
              <a:t> از تنفس </a:t>
            </a:r>
            <a:r>
              <a:rPr lang="fa-IR" sz="1600" dirty="0" err="1">
                <a:cs typeface="B Nazanin" panose="00000400000000000000" pitchFamily="2" charset="-78"/>
              </a:rPr>
              <a:t>طولاني</a:t>
            </a:r>
            <a:r>
              <a:rPr lang="fa-IR" sz="1600" dirty="0">
                <a:cs typeface="B Nazanin" panose="00000400000000000000" pitchFamily="2" charset="-78"/>
              </a:rPr>
              <a:t> مدت بخار، غبار، و دود آن </a:t>
            </a:r>
            <a:r>
              <a:rPr lang="fa-IR" sz="1600" dirty="0" err="1">
                <a:cs typeface="B Nazanin" panose="00000400000000000000" pitchFamily="2" charset="-78"/>
              </a:rPr>
              <a:t>جلوگيري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كرده</a:t>
            </a:r>
            <a:r>
              <a:rPr lang="fa-IR" sz="1600" dirty="0">
                <a:cs typeface="B Nazanin" panose="00000400000000000000" pitchFamily="2" charset="-78"/>
              </a:rPr>
              <a:t> و از تماس </a:t>
            </a:r>
            <a:r>
              <a:rPr lang="fa-IR" sz="1600" dirty="0" err="1">
                <a:cs typeface="B Nazanin" panose="00000400000000000000" pitchFamily="2" charset="-78"/>
              </a:rPr>
              <a:t>طولاني</a:t>
            </a:r>
            <a:r>
              <a:rPr lang="fa-IR" sz="1600" dirty="0">
                <a:cs typeface="B Nazanin" panose="00000400000000000000" pitchFamily="2" charset="-78"/>
              </a:rPr>
              <a:t> مدت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مكرر</a:t>
            </a:r>
            <a:r>
              <a:rPr lang="fa-IR" sz="1600" dirty="0">
                <a:cs typeface="B Nazanin" panose="00000400000000000000" pitchFamily="2" charset="-78"/>
              </a:rPr>
              <a:t> آن با پوست اجتناب نمود.</a:t>
            </a:r>
          </a:p>
          <a:p>
            <a:pPr algn="just" rtl="1"/>
            <a:endParaRPr lang="fa-IR" sz="1600" dirty="0">
              <a:cs typeface="B Nazanin" panose="00000400000000000000" pitchFamily="2" charset="-78"/>
            </a:endParaRP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"قابل توجه </a:t>
            </a:r>
            <a:r>
              <a:rPr lang="fa-IR" sz="1600" dirty="0" err="1">
                <a:cs typeface="B Nazanin" panose="00000400000000000000" pitchFamily="2" charset="-78"/>
              </a:rPr>
              <a:t>پزشك</a:t>
            </a:r>
            <a:r>
              <a:rPr lang="fa-IR" sz="1600" dirty="0">
                <a:cs typeface="B Nazanin" panose="00000400000000000000" pitchFamily="2" charset="-78"/>
              </a:rPr>
              <a:t>: صدمات </a:t>
            </a:r>
            <a:r>
              <a:rPr lang="fa-IR" sz="1600" dirty="0" err="1">
                <a:cs typeface="B Nazanin" panose="00000400000000000000" pitchFamily="2" charset="-78"/>
              </a:rPr>
              <a:t>تزريق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هيدروكربن</a:t>
            </a:r>
            <a:r>
              <a:rPr lang="fa-IR" sz="1600" dirty="0">
                <a:cs typeface="B Nazanin" panose="00000400000000000000" pitchFamily="2" charset="-78"/>
              </a:rPr>
              <a:t> با فشار بالا </a:t>
            </a:r>
            <a:r>
              <a:rPr lang="fa-IR" sz="1600" dirty="0" err="1">
                <a:cs typeface="B Nazanin" panose="00000400000000000000" pitchFamily="2" charset="-78"/>
              </a:rPr>
              <a:t>ممكن</a:t>
            </a:r>
            <a:r>
              <a:rPr lang="fa-IR" sz="1600" dirty="0">
                <a:cs typeface="B Nazanin" panose="00000400000000000000" pitchFamily="2" charset="-78"/>
              </a:rPr>
              <a:t> است به صورت قابل </a:t>
            </a:r>
            <a:r>
              <a:rPr lang="fa-IR" sz="1600" dirty="0" err="1">
                <a:cs typeface="B Nazanin" panose="00000400000000000000" pitchFamily="2" charset="-78"/>
              </a:rPr>
              <a:t>توجهي</a:t>
            </a:r>
            <a:r>
              <a:rPr lang="fa-IR" sz="1600" dirty="0">
                <a:cs typeface="B Nazanin" panose="00000400000000000000" pitchFamily="2" charset="-78"/>
              </a:rPr>
              <a:t> باعث </a:t>
            </a:r>
            <a:r>
              <a:rPr lang="fa-IR" sz="1600" dirty="0" err="1">
                <a:cs typeface="B Nazanin" panose="00000400000000000000" pitchFamily="2" charset="-78"/>
              </a:rPr>
              <a:t>نكروز</a:t>
            </a:r>
            <a:r>
              <a:rPr lang="fa-IR" sz="1600" dirty="0">
                <a:cs typeface="B Nazanin" panose="00000400000000000000" pitchFamily="2" charset="-78"/>
              </a:rPr>
              <a:t>(</a:t>
            </a:r>
            <a:r>
              <a:rPr lang="fa-IR" sz="1600" dirty="0" err="1">
                <a:cs typeface="B Nazanin" panose="00000400000000000000" pitchFamily="2" charset="-78"/>
              </a:rPr>
              <a:t>مردگي</a:t>
            </a:r>
            <a:r>
              <a:rPr lang="fa-IR" sz="1600" dirty="0">
                <a:cs typeface="B Nazanin" panose="00000400000000000000" pitchFamily="2" charset="-78"/>
              </a:rPr>
              <a:t>) بافت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زيرين</a:t>
            </a:r>
            <a:r>
              <a:rPr lang="fa-IR" sz="1600" dirty="0">
                <a:cs typeface="B Nazanin" panose="00000400000000000000" pitchFamily="2" charset="-78"/>
              </a:rPr>
              <a:t> شود هر چند در زخم </a:t>
            </a:r>
            <a:r>
              <a:rPr lang="fa-IR" sz="1600" dirty="0" err="1">
                <a:cs typeface="B Nazanin" panose="00000400000000000000" pitchFamily="2" charset="-78"/>
              </a:rPr>
              <a:t>خارجي</a:t>
            </a:r>
            <a:r>
              <a:rPr lang="fa-IR" sz="1600" dirty="0">
                <a:cs typeface="B Nazanin" panose="00000400000000000000" pitchFamily="2" charset="-78"/>
              </a:rPr>
              <a:t> علائم </a:t>
            </a:r>
            <a:r>
              <a:rPr lang="fa-IR" sz="1600" dirty="0" err="1">
                <a:cs typeface="B Nazanin" panose="00000400000000000000" pitchFamily="2" charset="-78"/>
              </a:rPr>
              <a:t>ظاهري</a:t>
            </a:r>
            <a:r>
              <a:rPr lang="fa-IR" sz="1600" dirty="0">
                <a:cs typeface="B Nazanin" panose="00000400000000000000" pitchFamily="2" charset="-78"/>
              </a:rPr>
              <a:t> نداشته باشد. </a:t>
            </a:r>
            <a:r>
              <a:rPr lang="fa-IR" sz="1600" dirty="0" err="1">
                <a:cs typeface="B Nazanin" panose="00000400000000000000" pitchFamily="2" charset="-78"/>
              </a:rPr>
              <a:t>اين</a:t>
            </a:r>
            <a:r>
              <a:rPr lang="fa-IR" sz="1600" dirty="0">
                <a:cs typeface="B Nazanin" panose="00000400000000000000" pitchFamily="2" charset="-78"/>
              </a:rPr>
              <a:t> جراحات اغلب </a:t>
            </a:r>
            <a:r>
              <a:rPr lang="fa-IR" sz="1600" dirty="0" err="1">
                <a:cs typeface="B Nazanin" panose="00000400000000000000" pitchFamily="2" charset="-78"/>
              </a:rPr>
              <a:t>نياز</a:t>
            </a:r>
            <a:r>
              <a:rPr lang="fa-IR" sz="1600" dirty="0">
                <a:cs typeface="B Nazanin" panose="00000400000000000000" pitchFamily="2" charset="-78"/>
              </a:rPr>
              <a:t> به </a:t>
            </a:r>
            <a:r>
              <a:rPr lang="fa-IR" sz="1600" dirty="0" err="1">
                <a:cs typeface="B Nazanin" panose="00000400000000000000" pitchFamily="2" charset="-78"/>
              </a:rPr>
              <a:t>دبريدمان</a:t>
            </a:r>
            <a:r>
              <a:rPr lang="fa-IR" sz="1600" dirty="0">
                <a:cs typeface="B Nazanin" panose="00000400000000000000" pitchFamily="2" charset="-78"/>
              </a:rPr>
              <a:t> (برداشتن بافت مرده و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آسيب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ديده</a:t>
            </a:r>
            <a:r>
              <a:rPr lang="fa-IR" sz="1600" dirty="0">
                <a:cs typeface="B Nazanin" panose="00000400000000000000" pitchFamily="2" charset="-78"/>
              </a:rPr>
              <a:t>) گسترده </a:t>
            </a:r>
            <a:r>
              <a:rPr lang="fa-IR" sz="1600" dirty="0" err="1">
                <a:cs typeface="B Nazanin" panose="00000400000000000000" pitchFamily="2" charset="-78"/>
              </a:rPr>
              <a:t>جراحي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اورژانسي</a:t>
            </a:r>
            <a:r>
              <a:rPr lang="fa-IR" sz="1600" dirty="0">
                <a:cs typeface="B Nazanin" panose="00000400000000000000" pitchFamily="2" charset="-78"/>
              </a:rPr>
              <a:t> دارند لذا تمام صدمات </a:t>
            </a:r>
            <a:r>
              <a:rPr lang="fa-IR" sz="1600" dirty="0" err="1">
                <a:cs typeface="B Nazanin" panose="00000400000000000000" pitchFamily="2" charset="-78"/>
              </a:rPr>
              <a:t>بايد</a:t>
            </a:r>
            <a:r>
              <a:rPr lang="fa-IR" sz="1600" dirty="0">
                <a:cs typeface="B Nazanin" panose="00000400000000000000" pitchFamily="2" charset="-78"/>
              </a:rPr>
              <a:t> توسط </a:t>
            </a:r>
            <a:r>
              <a:rPr lang="fa-IR" sz="1600" dirty="0" err="1">
                <a:cs typeface="B Nazanin" panose="00000400000000000000" pitchFamily="2" charset="-78"/>
              </a:rPr>
              <a:t>يك</a:t>
            </a:r>
            <a:r>
              <a:rPr lang="fa-IR" sz="1600" dirty="0">
                <a:cs typeface="B Nazanin" panose="00000400000000000000" pitchFamily="2" charset="-78"/>
              </a:rPr>
              <a:t> متخصص به منظور </a:t>
            </a:r>
            <a:r>
              <a:rPr lang="fa-IR" sz="1600" dirty="0" err="1">
                <a:cs typeface="B Nazanin" panose="00000400000000000000" pitchFamily="2" charset="-78"/>
              </a:rPr>
              <a:t>ارزيابي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ميزان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آسيب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ديدگي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بررسي</a:t>
            </a:r>
            <a:r>
              <a:rPr lang="fa-IR" sz="1600" dirty="0">
                <a:cs typeface="B Nazanin" panose="00000400000000000000" pitchFamily="2" charset="-78"/>
              </a:rPr>
              <a:t> شوند. درمان </a:t>
            </a:r>
            <a:r>
              <a:rPr lang="fa-IR" sz="1600" dirty="0" err="1">
                <a:cs typeface="B Nazanin" panose="00000400000000000000" pitchFamily="2" charset="-78"/>
              </a:rPr>
              <a:t>فوري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جراحي</a:t>
            </a:r>
            <a:r>
              <a:rPr lang="fa-IR" sz="1600" dirty="0">
                <a:cs typeface="B Nazanin" panose="00000400000000000000" pitchFamily="2" charset="-78"/>
              </a:rPr>
              <a:t> در عرض چند ساعت اول </a:t>
            </a:r>
            <a:r>
              <a:rPr lang="fa-IR" sz="1600" dirty="0" err="1">
                <a:cs typeface="B Nazanin" panose="00000400000000000000" pitchFamily="2" charset="-78"/>
              </a:rPr>
              <a:t>ايجاد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مصدوميت</a:t>
            </a:r>
            <a:r>
              <a:rPr lang="fa-IR" sz="1600" dirty="0">
                <a:cs typeface="B Nazanin" panose="00000400000000000000" pitchFamily="2" charset="-78"/>
              </a:rPr>
              <a:t> به طور قابل </a:t>
            </a:r>
            <a:r>
              <a:rPr lang="fa-IR" sz="1600" dirty="0" err="1">
                <a:cs typeface="B Nazanin" panose="00000400000000000000" pitchFamily="2" charset="-78"/>
              </a:rPr>
              <a:t>توجهي</a:t>
            </a:r>
            <a:r>
              <a:rPr lang="fa-IR" sz="1600" dirty="0">
                <a:cs typeface="B Nazanin" panose="00000400000000000000" pitchFamily="2" charset="-78"/>
              </a:rPr>
              <a:t> حد </a:t>
            </a:r>
            <a:r>
              <a:rPr lang="fa-IR" sz="1600" dirty="0" err="1">
                <a:cs typeface="B Nazanin" panose="00000400000000000000" pitchFamily="2" charset="-78"/>
              </a:rPr>
              <a:t>نهايي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آسيب</a:t>
            </a:r>
            <a:r>
              <a:rPr lang="fa-IR" sz="1600" dirty="0">
                <a:cs typeface="B Nazanin" panose="00000400000000000000" pitchFamily="2" charset="-78"/>
              </a:rPr>
              <a:t> را </a:t>
            </a:r>
            <a:r>
              <a:rPr lang="fa-IR" sz="1600" dirty="0" err="1">
                <a:cs typeface="B Nazanin" panose="00000400000000000000" pitchFamily="2" charset="-78"/>
              </a:rPr>
              <a:t>كاهش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دهد. "</a:t>
            </a:r>
            <a:endParaRPr lang="en-US" sz="16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0699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ECFA71-9A9C-47C1-A2AB-A9F10B337627}"/>
              </a:ext>
            </a:extLst>
          </p:cNvPr>
          <p:cNvSpPr txBox="1"/>
          <p:nvPr/>
        </p:nvSpPr>
        <p:spPr>
          <a:xfrm>
            <a:off x="2000921" y="546974"/>
            <a:ext cx="913381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كردن</a:t>
            </a:r>
            <a:r>
              <a:rPr lang="fa-IR" sz="1600" dirty="0">
                <a:cs typeface="B Nazanin" panose="00000400000000000000" pitchFamily="2" charset="-78"/>
              </a:rPr>
              <a:t> با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ها و روغن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:</a:t>
            </a:r>
          </a:p>
          <a:p>
            <a:pPr algn="just" rtl="1"/>
            <a:endParaRPr lang="fa-IR" sz="1600" dirty="0">
              <a:cs typeface="B Nazanin" panose="00000400000000000000" pitchFamily="2" charset="-78"/>
            </a:endParaRP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تا </a:t>
            </a:r>
            <a:r>
              <a:rPr lang="fa-IR" sz="1600" dirty="0" err="1">
                <a:cs typeface="B Nazanin" panose="00000400000000000000" pitchFamily="2" charset="-78"/>
              </a:rPr>
              <a:t>وقتي</a:t>
            </a:r>
            <a:r>
              <a:rPr lang="fa-IR" sz="1600" dirty="0">
                <a:cs typeface="B Nazanin" panose="00000400000000000000" pitchFamily="2" charset="-78"/>
              </a:rPr>
              <a:t> به طور </a:t>
            </a:r>
            <a:r>
              <a:rPr lang="fa-IR" sz="1600" dirty="0" err="1">
                <a:cs typeface="B Nazanin" panose="00000400000000000000" pitchFamily="2" charset="-78"/>
              </a:rPr>
              <a:t>كامل</a:t>
            </a:r>
            <a:r>
              <a:rPr lang="fa-IR" sz="1600" dirty="0">
                <a:cs typeface="B Nazanin" panose="00000400000000000000" pitchFamily="2" charset="-78"/>
              </a:rPr>
              <a:t> آموزش </a:t>
            </a:r>
            <a:r>
              <a:rPr lang="fa-IR" sz="1600" dirty="0" err="1">
                <a:cs typeface="B Nazanin" panose="00000400000000000000" pitchFamily="2" charset="-78"/>
              </a:rPr>
              <a:t>نديده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ايد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بر </a:t>
            </a:r>
            <a:r>
              <a:rPr lang="fa-IR" sz="1600" dirty="0" err="1">
                <a:cs typeface="B Nazanin" panose="00000400000000000000" pitchFamily="2" charset="-78"/>
              </a:rPr>
              <a:t>روي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هيدروليكي</a:t>
            </a:r>
            <a:r>
              <a:rPr lang="fa-IR" sz="1600" dirty="0">
                <a:cs typeface="B Nazanin" panose="00000400000000000000" pitchFamily="2" charset="-78"/>
              </a:rPr>
              <a:t> را شروع </a:t>
            </a:r>
            <a:r>
              <a:rPr lang="fa-IR" sz="1600" dirty="0" err="1">
                <a:cs typeface="B Nazanin" panose="00000400000000000000" pitchFamily="2" charset="-78"/>
              </a:rPr>
              <a:t>نكنيد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قبل از شروع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با دقت </a:t>
            </a:r>
            <a:r>
              <a:rPr lang="fa-IR" sz="1600" dirty="0" err="1">
                <a:cs typeface="B Nazanin" panose="00000400000000000000" pitchFamily="2" charset="-78"/>
              </a:rPr>
              <a:t>كتابچه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راهنماي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تجهيزات</a:t>
            </a:r>
            <a:r>
              <a:rPr lang="fa-IR" sz="1600" dirty="0">
                <a:cs typeface="B Nazanin" panose="00000400000000000000" pitchFamily="2" charset="-78"/>
              </a:rPr>
              <a:t> را مطالعه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. در مورد هر </a:t>
            </a:r>
            <a:r>
              <a:rPr lang="fa-IR" sz="1600" dirty="0" err="1">
                <a:cs typeface="B Nazanin" panose="00000400000000000000" pitchFamily="2" charset="-78"/>
              </a:rPr>
              <a:t>چيزي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كه</a:t>
            </a:r>
            <a:r>
              <a:rPr lang="fa-IR" sz="1600" dirty="0">
                <a:cs typeface="B Nazanin" panose="00000400000000000000" pitchFamily="2" charset="-78"/>
              </a:rPr>
              <a:t> به طور </a:t>
            </a:r>
            <a:r>
              <a:rPr lang="fa-IR" sz="1600" dirty="0" err="1">
                <a:cs typeface="B Nazanin" panose="00000400000000000000" pitchFamily="2" charset="-78"/>
              </a:rPr>
              <a:t>كامل</a:t>
            </a:r>
            <a:r>
              <a:rPr lang="fa-IR" sz="1600" dirty="0">
                <a:cs typeface="B Nazanin" panose="00000400000000000000" pitchFamily="2" charset="-78"/>
              </a:rPr>
              <a:t> درک </a:t>
            </a:r>
            <a:r>
              <a:rPr lang="fa-IR" sz="1600" dirty="0" err="1">
                <a:cs typeface="B Nazanin" panose="00000400000000000000" pitchFamily="2" charset="-78"/>
              </a:rPr>
              <a:t>نمي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 سوال </a:t>
            </a:r>
            <a:r>
              <a:rPr lang="fa-IR" sz="1600" dirty="0" err="1">
                <a:cs typeface="B Nazanin" panose="00000400000000000000" pitchFamily="2" charset="-78"/>
              </a:rPr>
              <a:t>بپرسيد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محل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خود را </a:t>
            </a:r>
            <a:r>
              <a:rPr lang="fa-IR" sz="1600" dirty="0" err="1">
                <a:cs typeface="B Nazanin" panose="00000400000000000000" pitchFamily="2" charset="-78"/>
              </a:rPr>
              <a:t>تميز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نگهداريد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بطوريكه</a:t>
            </a:r>
            <a:r>
              <a:rPr lang="fa-IR" sz="1600" dirty="0">
                <a:cs typeface="B Nazanin" panose="00000400000000000000" pitchFamily="2" charset="-78"/>
              </a:rPr>
              <a:t> خطر لغزش و </a:t>
            </a:r>
            <a:r>
              <a:rPr lang="fa-IR" sz="1600" dirty="0" err="1">
                <a:cs typeface="B Nazanin" panose="00000400000000000000" pitchFamily="2" charset="-78"/>
              </a:rPr>
              <a:t>نيز</a:t>
            </a:r>
            <a:r>
              <a:rPr lang="fa-IR" sz="1600" dirty="0">
                <a:cs typeface="B Nazanin" panose="00000400000000000000" pitchFamily="2" charset="-78"/>
              </a:rPr>
              <a:t> سقوط ابزار و </a:t>
            </a:r>
            <a:r>
              <a:rPr lang="fa-IR" sz="1600" dirty="0" err="1">
                <a:cs typeface="B Nazanin" panose="00000400000000000000" pitchFamily="2" charset="-78"/>
              </a:rPr>
              <a:t>تجهيزات</a:t>
            </a:r>
            <a:r>
              <a:rPr lang="fa-IR" sz="1600" dirty="0">
                <a:cs typeface="B Nazanin" panose="00000400000000000000" pitchFamily="2" charset="-78"/>
              </a:rPr>
              <a:t> وجود نداشته باشد.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از </a:t>
            </a:r>
            <a:r>
              <a:rPr lang="fa-IR" sz="1600" dirty="0" err="1">
                <a:cs typeface="B Nazanin" panose="00000400000000000000" pitchFamily="2" charset="-78"/>
              </a:rPr>
              <a:t>تمامي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تجهيزات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ايمني</a:t>
            </a:r>
            <a:r>
              <a:rPr lang="fa-IR" sz="1600" dirty="0">
                <a:cs typeface="B Nazanin" panose="00000400000000000000" pitchFamily="2" charset="-78"/>
              </a:rPr>
              <a:t> مورد </a:t>
            </a:r>
            <a:r>
              <a:rPr lang="fa-IR" sz="1600" dirty="0" err="1">
                <a:cs typeface="B Nazanin" panose="00000400000000000000" pitchFamily="2" charset="-78"/>
              </a:rPr>
              <a:t>نياز</a:t>
            </a:r>
            <a:r>
              <a:rPr lang="fa-IR" sz="1600" dirty="0">
                <a:cs typeface="B Nazanin" panose="00000400000000000000" pitchFamily="2" charset="-78"/>
              </a:rPr>
              <a:t> استفاده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</a:t>
            </a:r>
            <a:r>
              <a:rPr lang="fa-IR" sz="1600" dirty="0" err="1">
                <a:cs typeface="B Nazanin" panose="00000400000000000000" pitchFamily="2" charset="-78"/>
              </a:rPr>
              <a:t>هميشه</a:t>
            </a:r>
            <a:r>
              <a:rPr lang="fa-IR" sz="1600" dirty="0">
                <a:cs typeface="B Nazanin" panose="00000400000000000000" pitchFamily="2" charset="-78"/>
              </a:rPr>
              <a:t> از </a:t>
            </a:r>
            <a:r>
              <a:rPr lang="fa-IR" sz="1600" dirty="0" err="1">
                <a:cs typeface="B Nazanin" panose="00000400000000000000" pitchFamily="2" charset="-78"/>
              </a:rPr>
              <a:t>عينك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ايمني</a:t>
            </a:r>
            <a:r>
              <a:rPr lang="fa-IR" sz="1600" dirty="0">
                <a:cs typeface="B Nazanin" panose="00000400000000000000" pitchFamily="2" charset="-78"/>
              </a:rPr>
              <a:t> استفاده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</a:t>
            </a:r>
            <a:r>
              <a:rPr lang="fa-IR" sz="1600" dirty="0" err="1">
                <a:cs typeface="B Nazanin" panose="00000400000000000000" pitchFamily="2" charset="-78"/>
              </a:rPr>
              <a:t>وسايلي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ممكن</a:t>
            </a:r>
            <a:r>
              <a:rPr lang="fa-IR" sz="1600" dirty="0">
                <a:cs typeface="B Nazanin" panose="00000400000000000000" pitchFamily="2" charset="-78"/>
              </a:rPr>
              <a:t> است جابجا شوند، بغلتند و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سقوط </a:t>
            </a:r>
            <a:r>
              <a:rPr lang="fa-IR" sz="1600" dirty="0" err="1">
                <a:cs typeface="B Nazanin" panose="00000400000000000000" pitchFamily="2" charset="-78"/>
              </a:rPr>
              <a:t>كنند</a:t>
            </a:r>
            <a:r>
              <a:rPr lang="fa-IR" sz="1600" dirty="0">
                <a:cs typeface="B Nazanin" panose="00000400000000000000" pitchFamily="2" charset="-78"/>
              </a:rPr>
              <a:t> را در </a:t>
            </a:r>
            <a:r>
              <a:rPr lang="fa-IR" sz="1600" dirty="0" err="1">
                <a:cs typeface="B Nazanin" panose="00000400000000000000" pitchFamily="2" charset="-78"/>
              </a:rPr>
              <a:t>محلشان</a:t>
            </a:r>
            <a:r>
              <a:rPr lang="fa-IR" sz="1600" dirty="0">
                <a:cs typeface="B Nazanin" panose="00000400000000000000" pitchFamily="2" charset="-78"/>
              </a:rPr>
              <a:t> بطور </a:t>
            </a:r>
            <a:r>
              <a:rPr lang="fa-IR" sz="1600" dirty="0" err="1">
                <a:cs typeface="B Nazanin" panose="00000400000000000000" pitchFamily="2" charset="-78"/>
              </a:rPr>
              <a:t>مطمئني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محكم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در </a:t>
            </a:r>
            <a:r>
              <a:rPr lang="fa-IR" sz="1600" dirty="0" err="1">
                <a:cs typeface="B Nazanin" panose="00000400000000000000" pitchFamily="2" charset="-78"/>
              </a:rPr>
              <a:t>محلي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پايين</a:t>
            </a:r>
            <a:r>
              <a:rPr lang="fa-IR" sz="1600" dirty="0">
                <a:cs typeface="B Nazanin" panose="00000400000000000000" pitchFamily="2" charset="-78"/>
              </a:rPr>
              <a:t> تر و </a:t>
            </a:r>
            <a:r>
              <a:rPr lang="fa-IR" sz="1600" dirty="0" err="1">
                <a:cs typeface="B Nazanin" panose="00000400000000000000" pitchFamily="2" charset="-78"/>
              </a:rPr>
              <a:t>نزديك</a:t>
            </a:r>
            <a:r>
              <a:rPr lang="fa-IR" sz="1600" dirty="0">
                <a:cs typeface="B Nazanin" panose="00000400000000000000" pitchFamily="2" charset="-78"/>
              </a:rPr>
              <a:t> به سطح </a:t>
            </a:r>
            <a:r>
              <a:rPr lang="fa-IR" sz="1600" dirty="0" err="1">
                <a:cs typeface="B Nazanin" panose="00000400000000000000" pitchFamily="2" charset="-78"/>
              </a:rPr>
              <a:t>زمين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نگهداري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فشار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را </a:t>
            </a:r>
            <a:r>
              <a:rPr lang="fa-IR" sz="1600" dirty="0" err="1">
                <a:cs typeface="B Nazanin" panose="00000400000000000000" pitchFamily="2" charset="-78"/>
              </a:rPr>
              <a:t>تنظيم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. (توجه: </a:t>
            </a:r>
            <a:r>
              <a:rPr lang="fa-IR" sz="1600" dirty="0" err="1">
                <a:cs typeface="B Nazanin" panose="00000400000000000000" pitchFamily="2" charset="-78"/>
              </a:rPr>
              <a:t>برخي</a:t>
            </a:r>
            <a:r>
              <a:rPr lang="fa-IR" sz="1600" dirty="0">
                <a:cs typeface="B Nazanin" panose="00000400000000000000" pitchFamily="2" charset="-78"/>
              </a:rPr>
              <a:t> از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ها مجهز به </a:t>
            </a:r>
            <a:r>
              <a:rPr lang="fa-IR" sz="1600" dirty="0" err="1">
                <a:cs typeface="B Nazanin" panose="00000400000000000000" pitchFamily="2" charset="-78"/>
              </a:rPr>
              <a:t>آكومولاتور</a:t>
            </a:r>
            <a:r>
              <a:rPr lang="fa-IR" sz="1600" dirty="0">
                <a:cs typeface="B Nazanin" panose="00000400000000000000" pitchFamily="2" charset="-78"/>
              </a:rPr>
              <a:t> هستند </a:t>
            </a:r>
            <a:r>
              <a:rPr lang="fa-IR" sz="1600" dirty="0" err="1">
                <a:cs typeface="B Nazanin" panose="00000400000000000000" pitchFamily="2" charset="-78"/>
              </a:rPr>
              <a:t>كه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ذخيره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كننده</a:t>
            </a:r>
            <a:r>
              <a:rPr lang="fa-IR" sz="1600" dirty="0">
                <a:cs typeface="B Nazanin" panose="00000400000000000000" pitchFamily="2" charset="-78"/>
              </a:rPr>
              <a:t> فشار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باشند. قبل از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بر </a:t>
            </a:r>
            <a:r>
              <a:rPr lang="fa-IR" sz="1600" dirty="0" err="1">
                <a:cs typeface="B Nazanin" panose="00000400000000000000" pitchFamily="2" charset="-78"/>
              </a:rPr>
              <a:t>روي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نوع آن را </a:t>
            </a:r>
            <a:r>
              <a:rPr lang="fa-IR" sz="1600" dirty="0" err="1">
                <a:cs typeface="B Nazanin" panose="00000400000000000000" pitchFamily="2" charset="-78"/>
              </a:rPr>
              <a:t>شناسايي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)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در هنگام </a:t>
            </a:r>
            <a:r>
              <a:rPr lang="fa-IR" sz="1600" dirty="0" err="1">
                <a:cs typeface="B Nazanin" panose="00000400000000000000" pitchFamily="2" charset="-78"/>
              </a:rPr>
              <a:t>بازكردن</a:t>
            </a:r>
            <a:r>
              <a:rPr lang="fa-IR" sz="1600" dirty="0">
                <a:cs typeface="B Nazanin" panose="00000400000000000000" pitchFamily="2" charset="-78"/>
              </a:rPr>
              <a:t> خطوط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(لوله ها و </a:t>
            </a:r>
            <a:r>
              <a:rPr lang="fa-IR" sz="1600" dirty="0" err="1">
                <a:cs typeface="B Nazanin" panose="00000400000000000000" pitchFamily="2" charset="-78"/>
              </a:rPr>
              <a:t>شيلنگ</a:t>
            </a:r>
            <a:r>
              <a:rPr lang="fa-IR" sz="1600" dirty="0">
                <a:cs typeface="B Nazanin" panose="00000400000000000000" pitchFamily="2" charset="-78"/>
              </a:rPr>
              <a:t> ها) </a:t>
            </a:r>
            <a:r>
              <a:rPr lang="fa-IR" sz="1600" dirty="0" err="1">
                <a:cs typeface="B Nazanin" panose="00000400000000000000" pitchFamily="2" charset="-78"/>
              </a:rPr>
              <a:t>احتياط</a:t>
            </a:r>
            <a:r>
              <a:rPr lang="fa-IR" sz="1600" dirty="0">
                <a:cs typeface="B Nazanin" panose="00000400000000000000" pitchFamily="2" charset="-78"/>
              </a:rPr>
              <a:t> لازم و </a:t>
            </a:r>
            <a:r>
              <a:rPr lang="fa-IR" sz="1600" dirty="0" err="1">
                <a:cs typeface="B Nazanin" panose="00000400000000000000" pitchFamily="2" charset="-78"/>
              </a:rPr>
              <a:t>كافي</a:t>
            </a:r>
            <a:r>
              <a:rPr lang="fa-IR" sz="1600" dirty="0">
                <a:cs typeface="B Nazanin" panose="00000400000000000000" pitchFamily="2" charset="-78"/>
              </a:rPr>
              <a:t> را </a:t>
            </a:r>
            <a:r>
              <a:rPr lang="fa-IR" sz="1600" dirty="0" err="1">
                <a:cs typeface="B Nazanin" panose="00000400000000000000" pitchFamily="2" charset="-78"/>
              </a:rPr>
              <a:t>بكنيد</a:t>
            </a:r>
            <a:r>
              <a:rPr lang="fa-IR" sz="1600" dirty="0">
                <a:cs typeface="B Nazanin" panose="00000400000000000000" pitchFamily="2" charset="-78"/>
              </a:rPr>
              <a:t>. </a:t>
            </a:r>
            <a:r>
              <a:rPr lang="fa-IR" sz="1600" dirty="0" err="1">
                <a:cs typeface="B Nazanin" panose="00000400000000000000" pitchFamily="2" charset="-78"/>
              </a:rPr>
              <a:t>امكان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ايجاد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سوختگي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شديد</a:t>
            </a:r>
            <a:r>
              <a:rPr lang="fa-IR" sz="1600" dirty="0">
                <a:cs typeface="B Nazanin" panose="00000400000000000000" pitchFamily="2" charset="-78"/>
              </a:rPr>
              <a:t> در تماس با </a:t>
            </a:r>
            <a:r>
              <a:rPr lang="fa-IR" sz="1600" dirty="0" err="1">
                <a:cs typeface="B Nazanin" panose="00000400000000000000" pitchFamily="2" charset="-78"/>
              </a:rPr>
              <a:t>سيال</a:t>
            </a:r>
            <a:r>
              <a:rPr lang="fa-IR" sz="1600" dirty="0">
                <a:cs typeface="B Nazanin" panose="00000400000000000000" pitchFamily="2" charset="-78"/>
              </a:rPr>
              <a:t> داغ وجود دارد.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در هنگام </a:t>
            </a:r>
            <a:r>
              <a:rPr lang="fa-IR" sz="1600" dirty="0" err="1">
                <a:cs typeface="B Nazanin" panose="00000400000000000000" pitchFamily="2" charset="-78"/>
              </a:rPr>
              <a:t>تعمير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تجهيزات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طراحي</a:t>
            </a:r>
            <a:r>
              <a:rPr lang="fa-IR" sz="1600" dirty="0">
                <a:cs typeface="B Nazanin" panose="00000400000000000000" pitchFamily="2" charset="-78"/>
              </a:rPr>
              <a:t> شده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فشار </a:t>
            </a:r>
            <a:r>
              <a:rPr lang="fa-IR" sz="1600" dirty="0" err="1">
                <a:cs typeface="B Nazanin" panose="00000400000000000000" pitchFamily="2" charset="-78"/>
              </a:rPr>
              <a:t>قوي</a:t>
            </a:r>
            <a:r>
              <a:rPr lang="fa-IR" sz="1600" dirty="0">
                <a:cs typeface="B Nazanin" panose="00000400000000000000" pitchFamily="2" charset="-78"/>
              </a:rPr>
              <a:t> را پس از تست </a:t>
            </a:r>
            <a:r>
              <a:rPr lang="fa-IR" sz="1600" dirty="0" err="1">
                <a:cs typeface="B Nazanin" panose="00000400000000000000" pitchFamily="2" charset="-78"/>
              </a:rPr>
              <a:t>كردن</a:t>
            </a:r>
            <a:r>
              <a:rPr lang="fa-IR" sz="1600" dirty="0">
                <a:cs typeface="B Nazanin" panose="00000400000000000000" pitchFamily="2" charset="-78"/>
              </a:rPr>
              <a:t> استفاده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. استفاده از فشارسنج ها، لوله ها و </a:t>
            </a:r>
            <a:r>
              <a:rPr lang="fa-IR" sz="1600" dirty="0" err="1">
                <a:cs typeface="B Nazanin" panose="00000400000000000000" pitchFamily="2" charset="-78"/>
              </a:rPr>
              <a:t>شيلنگ</a:t>
            </a:r>
            <a:r>
              <a:rPr lang="fa-IR" sz="1600" dirty="0">
                <a:cs typeface="B Nazanin" panose="00000400000000000000" pitchFamily="2" charset="-78"/>
              </a:rPr>
              <a:t> ها ، اتصالات و ... </a:t>
            </a:r>
            <a:r>
              <a:rPr lang="fa-IR" sz="1600" dirty="0" err="1">
                <a:cs typeface="B Nazanin" panose="00000400000000000000" pitchFamily="2" charset="-78"/>
              </a:rPr>
              <a:t>طراحي</a:t>
            </a:r>
            <a:r>
              <a:rPr lang="fa-IR" sz="1600" dirty="0">
                <a:cs typeface="B Nazanin" panose="00000400000000000000" pitchFamily="2" charset="-78"/>
              </a:rPr>
              <a:t> شده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فشار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پايين</a:t>
            </a:r>
            <a:r>
              <a:rPr lang="fa-IR" sz="1600" dirty="0">
                <a:cs typeface="B Nazanin" panose="00000400000000000000" pitchFamily="2" charset="-78"/>
              </a:rPr>
              <a:t> تر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تواند باعث </a:t>
            </a:r>
            <a:r>
              <a:rPr lang="fa-IR" sz="1600" dirty="0" err="1">
                <a:cs typeface="B Nazanin" panose="00000400000000000000" pitchFamily="2" charset="-78"/>
              </a:rPr>
              <a:t>تركيدن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آسيب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ديدن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تجهيزات</a:t>
            </a:r>
            <a:r>
              <a:rPr lang="fa-IR" sz="1600" dirty="0">
                <a:cs typeface="B Nazanin" panose="00000400000000000000" pitchFamily="2" charset="-78"/>
              </a:rPr>
              <a:t> شود.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از دستها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انگشتان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پيدا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كردن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نشتي</a:t>
            </a:r>
            <a:r>
              <a:rPr lang="fa-IR" sz="1600" dirty="0">
                <a:cs typeface="B Nazanin" panose="00000400000000000000" pitchFamily="2" charset="-78"/>
              </a:rPr>
              <a:t> استفاده </a:t>
            </a:r>
            <a:r>
              <a:rPr lang="fa-IR" sz="1600" dirty="0" err="1">
                <a:cs typeface="B Nazanin" panose="00000400000000000000" pitchFamily="2" charset="-78"/>
              </a:rPr>
              <a:t>نكنيد</a:t>
            </a:r>
            <a:r>
              <a:rPr lang="fa-IR" sz="1600" dirty="0">
                <a:cs typeface="B Nazanin" panose="00000400000000000000" pitchFamily="2" charset="-78"/>
              </a:rPr>
              <a:t>. </a:t>
            </a:r>
            <a:r>
              <a:rPr lang="fa-IR" sz="1600" dirty="0" err="1">
                <a:cs typeface="B Nazanin" panose="00000400000000000000" pitchFamily="2" charset="-78"/>
              </a:rPr>
              <a:t>سيال</a:t>
            </a:r>
            <a:r>
              <a:rPr lang="fa-IR" sz="1600" dirty="0">
                <a:cs typeface="B Nazanin" panose="00000400000000000000" pitchFamily="2" charset="-78"/>
              </a:rPr>
              <a:t> تحت فشار بالا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تواند </a:t>
            </a:r>
            <a:r>
              <a:rPr lang="fa-IR" sz="1600" dirty="0" err="1">
                <a:cs typeface="B Nazanin" panose="00000400000000000000" pitchFamily="2" charset="-78"/>
              </a:rPr>
              <a:t>بداخل</a:t>
            </a:r>
            <a:r>
              <a:rPr lang="fa-IR" sz="1600" dirty="0">
                <a:cs typeface="B Nazanin" panose="00000400000000000000" pitchFamily="2" charset="-78"/>
              </a:rPr>
              <a:t> پوست </a:t>
            </a:r>
            <a:r>
              <a:rPr lang="fa-IR" sz="1600" dirty="0" err="1">
                <a:cs typeface="B Nazanin" panose="00000400000000000000" pitchFamily="2" charset="-78"/>
              </a:rPr>
              <a:t>تزريق</a:t>
            </a:r>
            <a:r>
              <a:rPr lang="fa-IR" sz="1600" dirty="0">
                <a:cs typeface="B Nazanin" panose="00000400000000000000" pitchFamily="2" charset="-78"/>
              </a:rPr>
              <a:t> شود و منجر به </a:t>
            </a:r>
            <a:r>
              <a:rPr lang="fa-IR" sz="1600" dirty="0" err="1">
                <a:cs typeface="B Nazanin" panose="00000400000000000000" pitchFamily="2" charset="-78"/>
              </a:rPr>
              <a:t>آسيب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شديد</a:t>
            </a:r>
            <a:r>
              <a:rPr lang="fa-IR" sz="1600" dirty="0">
                <a:cs typeface="B Nazanin" panose="00000400000000000000" pitchFamily="2" charset="-78"/>
              </a:rPr>
              <a:t> و عفونت </a:t>
            </a:r>
            <a:r>
              <a:rPr lang="fa-IR" sz="1600" dirty="0" err="1">
                <a:cs typeface="B Nazanin" panose="00000400000000000000" pitchFamily="2" charset="-78"/>
              </a:rPr>
              <a:t>جدي</a:t>
            </a:r>
            <a:r>
              <a:rPr lang="fa-IR" sz="1600" dirty="0">
                <a:cs typeface="B Nazanin" panose="00000400000000000000" pitchFamily="2" charset="-78"/>
              </a:rPr>
              <a:t> گردد. .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كاهش</a:t>
            </a:r>
            <a:r>
              <a:rPr lang="fa-IR" sz="1600" dirty="0">
                <a:cs typeface="B Nazanin" panose="00000400000000000000" pitchFamily="2" charset="-78"/>
              </a:rPr>
              <a:t> احتمال وقوع </a:t>
            </a:r>
            <a:r>
              <a:rPr lang="fa-IR" sz="1600" dirty="0" err="1">
                <a:cs typeface="B Nazanin" panose="00000400000000000000" pitchFamily="2" charset="-78"/>
              </a:rPr>
              <a:t>اين</a:t>
            </a:r>
            <a:r>
              <a:rPr lang="fa-IR" sz="1600" dirty="0">
                <a:cs typeface="B Nazanin" panose="00000400000000000000" pitchFamily="2" charset="-78"/>
              </a:rPr>
              <a:t> نوع </a:t>
            </a:r>
            <a:r>
              <a:rPr lang="fa-IR" sz="1600" dirty="0" err="1">
                <a:cs typeface="B Nazanin" panose="00000400000000000000" pitchFamily="2" charset="-78"/>
              </a:rPr>
              <a:t>آسيب</a:t>
            </a:r>
            <a:r>
              <a:rPr lang="fa-IR" sz="1600" dirty="0">
                <a:cs typeface="B Nazanin" panose="00000400000000000000" pitchFamily="2" charset="-78"/>
              </a:rPr>
              <a:t>، جهت </a:t>
            </a:r>
            <a:r>
              <a:rPr lang="fa-IR" sz="1600" dirty="0" err="1">
                <a:cs typeface="B Nazanin" panose="00000400000000000000" pitchFamily="2" charset="-78"/>
              </a:rPr>
              <a:t>تشخيص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نشتي</a:t>
            </a:r>
            <a:r>
              <a:rPr lang="fa-IR" sz="1600" dirty="0">
                <a:cs typeface="B Nazanin" panose="00000400000000000000" pitchFamily="2" charset="-78"/>
              </a:rPr>
              <a:t> قطعه </a:t>
            </a:r>
            <a:r>
              <a:rPr lang="fa-IR" sz="1600" dirty="0" err="1">
                <a:cs typeface="B Nazanin" panose="00000400000000000000" pitchFamily="2" charset="-78"/>
              </a:rPr>
              <a:t>اي</a:t>
            </a:r>
            <a:r>
              <a:rPr lang="fa-IR" sz="1600" dirty="0">
                <a:cs typeface="B Nazanin" panose="00000400000000000000" pitchFamily="2" charset="-78"/>
              </a:rPr>
              <a:t> از چوب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مقوا را (به </a:t>
            </a:r>
            <a:r>
              <a:rPr lang="fa-IR" sz="1600" dirty="0" err="1">
                <a:cs typeface="B Nazanin" panose="00000400000000000000" pitchFamily="2" charset="-78"/>
              </a:rPr>
              <a:t>جاي</a:t>
            </a:r>
            <a:r>
              <a:rPr lang="fa-IR" sz="1600" dirty="0">
                <a:cs typeface="B Nazanin" panose="00000400000000000000" pitchFamily="2" charset="-78"/>
              </a:rPr>
              <a:t> انگشتان) در طول </a:t>
            </a:r>
            <a:r>
              <a:rPr lang="fa-IR" sz="1600" dirty="0" err="1">
                <a:cs typeface="B Nazanin" panose="00000400000000000000" pitchFamily="2" charset="-78"/>
              </a:rPr>
              <a:t>شيلنگ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نگهداريد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بلافاصله </a:t>
            </a:r>
            <a:r>
              <a:rPr lang="fa-IR" sz="1600" dirty="0" err="1">
                <a:cs typeface="B Nazanin" panose="00000400000000000000" pitchFamily="2" charset="-78"/>
              </a:rPr>
              <a:t>نشتي</a:t>
            </a:r>
            <a:r>
              <a:rPr lang="fa-IR" sz="1600" dirty="0">
                <a:cs typeface="B Nazanin" panose="00000400000000000000" pitchFamily="2" charset="-78"/>
              </a:rPr>
              <a:t> ها را از سطح </a:t>
            </a:r>
            <a:r>
              <a:rPr lang="fa-IR" sz="1600" dirty="0" err="1">
                <a:cs typeface="B Nazanin" panose="00000400000000000000" pitchFamily="2" charset="-78"/>
              </a:rPr>
              <a:t>زمين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پاك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. </a:t>
            </a:r>
            <a:r>
              <a:rPr lang="fa-IR" sz="1600" dirty="0" err="1">
                <a:cs typeface="B Nazanin" panose="00000400000000000000" pitchFamily="2" charset="-78"/>
              </a:rPr>
              <a:t>مايع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يك</a:t>
            </a:r>
            <a:r>
              <a:rPr lang="fa-IR" sz="1600" dirty="0">
                <a:cs typeface="B Nazanin" panose="00000400000000000000" pitchFamily="2" charset="-78"/>
              </a:rPr>
              <a:t> ماده </a:t>
            </a:r>
            <a:r>
              <a:rPr lang="fa-IR" sz="1600" dirty="0" err="1">
                <a:cs typeface="B Nazanin" panose="00000400000000000000" pitchFamily="2" charset="-78"/>
              </a:rPr>
              <a:t>روغني</a:t>
            </a:r>
            <a:r>
              <a:rPr lang="fa-IR" sz="1600" dirty="0">
                <a:cs typeface="B Nazanin" panose="00000400000000000000" pitchFamily="2" charset="-78"/>
              </a:rPr>
              <a:t> است </a:t>
            </a:r>
            <a:r>
              <a:rPr lang="fa-IR" sz="1600" dirty="0" err="1">
                <a:cs typeface="B Nazanin" panose="00000400000000000000" pitchFamily="2" charset="-78"/>
              </a:rPr>
              <a:t>كه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مي</a:t>
            </a:r>
            <a:r>
              <a:rPr lang="fa-IR" sz="1600" dirty="0">
                <a:cs typeface="B Nazanin" panose="00000400000000000000" pitchFamily="2" charset="-78"/>
              </a:rPr>
              <a:t> تواند باعث لغزش و افتادن و </a:t>
            </a:r>
            <a:r>
              <a:rPr lang="fa-IR" sz="1600" dirty="0" err="1">
                <a:cs typeface="B Nazanin" panose="00000400000000000000" pitchFamily="2" charset="-78"/>
              </a:rPr>
              <a:t>ايجاد</a:t>
            </a:r>
            <a:r>
              <a:rPr lang="fa-IR" sz="1600" dirty="0">
                <a:cs typeface="B Nazanin" panose="00000400000000000000" pitchFamily="2" charset="-78"/>
              </a:rPr>
              <a:t> جراحات </a:t>
            </a:r>
            <a:r>
              <a:rPr lang="fa-IR" sz="1600" dirty="0" err="1">
                <a:cs typeface="B Nazanin" panose="00000400000000000000" pitchFamily="2" charset="-78"/>
              </a:rPr>
              <a:t>ناشي</a:t>
            </a:r>
            <a:r>
              <a:rPr lang="fa-IR" sz="1600" dirty="0">
                <a:cs typeface="B Nazanin" panose="00000400000000000000" pitchFamily="2" charset="-78"/>
              </a:rPr>
              <a:t> از آن شود.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در </a:t>
            </a:r>
            <a:r>
              <a:rPr lang="fa-IR" sz="1600" dirty="0" err="1">
                <a:cs typeface="B Nazanin" panose="00000400000000000000" pitchFamily="2" charset="-78"/>
              </a:rPr>
              <a:t>زير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تجهيزات</a:t>
            </a:r>
            <a:r>
              <a:rPr lang="fa-IR" sz="1600" dirty="0">
                <a:cs typeface="B Nazanin" panose="00000400000000000000" pitchFamily="2" charset="-78"/>
              </a:rPr>
              <a:t>/دستگاه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نكنيد</a:t>
            </a:r>
            <a:r>
              <a:rPr lang="fa-IR" sz="1600" dirty="0">
                <a:cs typeface="B Nazanin" panose="00000400000000000000" pitchFamily="2" charset="-78"/>
              </a:rPr>
              <a:t>. قبل از شروع </a:t>
            </a:r>
            <a:r>
              <a:rPr lang="fa-IR" sz="1600" dirty="0" err="1">
                <a:cs typeface="B Nazanin" panose="00000400000000000000" pitchFamily="2" charset="-78"/>
              </a:rPr>
              <a:t>تعميرات</a:t>
            </a:r>
            <a:r>
              <a:rPr lang="fa-IR" sz="1600" dirty="0">
                <a:cs typeface="B Nazanin" panose="00000400000000000000" pitchFamily="2" charset="-78"/>
              </a:rPr>
              <a:t> دستگاه را متوقف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، مطمئن </a:t>
            </a:r>
            <a:r>
              <a:rPr lang="fa-IR" sz="1600" dirty="0" err="1">
                <a:cs typeface="B Nazanin" panose="00000400000000000000" pitchFamily="2" charset="-78"/>
              </a:rPr>
              <a:t>شويد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پين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ايمني</a:t>
            </a:r>
            <a:r>
              <a:rPr lang="fa-IR" sz="1600" dirty="0">
                <a:cs typeface="B Nazanin" panose="00000400000000000000" pitchFamily="2" charset="-78"/>
              </a:rPr>
              <a:t> و ... در محل خود باشد.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هنگام شستن قطعات، از حلال </a:t>
            </a:r>
            <a:r>
              <a:rPr lang="fa-IR" sz="1600" dirty="0" err="1">
                <a:cs typeface="B Nazanin" panose="00000400000000000000" pitchFamily="2" charset="-78"/>
              </a:rPr>
              <a:t>غير</a:t>
            </a:r>
            <a:r>
              <a:rPr lang="fa-IR" sz="1600" dirty="0">
                <a:cs typeface="B Nazanin" panose="00000400000000000000" pitchFamily="2" charset="-78"/>
              </a:rPr>
              <a:t> فرار استفاده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• برگه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اطلاعات </a:t>
            </a:r>
            <a:r>
              <a:rPr lang="fa-IR" sz="1600" dirty="0" err="1">
                <a:cs typeface="B Nazanin" panose="00000400000000000000" pitchFamily="2" charset="-78"/>
              </a:rPr>
              <a:t>ايمني</a:t>
            </a:r>
            <a:r>
              <a:rPr lang="fa-IR" sz="1600" dirty="0">
                <a:cs typeface="B Nazanin" panose="00000400000000000000" pitchFamily="2" charset="-78"/>
              </a:rPr>
              <a:t> مواد (</a:t>
            </a:r>
            <a:r>
              <a:rPr lang="en-US" sz="1200" dirty="0">
                <a:cs typeface="B Nazanin" panose="00000400000000000000" pitchFamily="2" charset="-78"/>
              </a:rPr>
              <a:t>MSDS</a:t>
            </a:r>
            <a:r>
              <a:rPr lang="fa-IR" sz="1600" dirty="0">
                <a:cs typeface="B Nazanin" panose="00000400000000000000" pitchFamily="2" charset="-78"/>
              </a:rPr>
              <a:t> ها) را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تمام مواد </a:t>
            </a:r>
            <a:r>
              <a:rPr lang="fa-IR" sz="1600" dirty="0" err="1">
                <a:cs typeface="B Nazanin" panose="00000400000000000000" pitchFamily="2" charset="-78"/>
              </a:rPr>
              <a:t>شيميايي</a:t>
            </a:r>
            <a:r>
              <a:rPr lang="fa-IR" sz="1600" dirty="0">
                <a:cs typeface="B Nazanin" panose="00000400000000000000" pitchFamily="2" charset="-78"/>
              </a:rPr>
              <a:t> مورد استفاده </a:t>
            </a:r>
            <a:r>
              <a:rPr lang="fa-IR" sz="1600" dirty="0" err="1">
                <a:cs typeface="B Nazanin" panose="00000400000000000000" pitchFamily="2" charset="-78"/>
              </a:rPr>
              <a:t>بررسي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كنيد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  <a:endParaRPr lang="en-US" sz="16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68517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CE0F12-FF05-4841-A195-DCE00952374C}"/>
              </a:ext>
            </a:extLst>
          </p:cNvPr>
          <p:cNvSpPr txBox="1"/>
          <p:nvPr/>
        </p:nvSpPr>
        <p:spPr>
          <a:xfrm>
            <a:off x="1968649" y="719098"/>
            <a:ext cx="95536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b="1" dirty="0" err="1">
                <a:cs typeface="B Nazanin" panose="00000400000000000000" pitchFamily="2" charset="-78"/>
              </a:rPr>
              <a:t>تعمير</a:t>
            </a:r>
            <a:r>
              <a:rPr lang="fa-IR" sz="1600" b="1" dirty="0">
                <a:cs typeface="B Nazanin" panose="00000400000000000000" pitchFamily="2" charset="-78"/>
              </a:rPr>
              <a:t> و </a:t>
            </a:r>
            <a:r>
              <a:rPr lang="fa-IR" sz="1600" b="1" dirty="0" err="1">
                <a:cs typeface="B Nazanin" panose="00000400000000000000" pitchFamily="2" charset="-78"/>
              </a:rPr>
              <a:t>نگهداري</a:t>
            </a:r>
            <a:r>
              <a:rPr lang="fa-IR" sz="1600" b="1" dirty="0">
                <a:cs typeface="B Nazanin" panose="00000400000000000000" pitchFamily="2" charset="-78"/>
              </a:rPr>
              <a:t> </a:t>
            </a:r>
            <a:r>
              <a:rPr lang="fa-IR" sz="1600" b="1" dirty="0" err="1">
                <a:cs typeface="B Nazanin" panose="00000400000000000000" pitchFamily="2" charset="-78"/>
              </a:rPr>
              <a:t>سيستم</a:t>
            </a:r>
            <a:r>
              <a:rPr lang="fa-IR" sz="1600" b="1" dirty="0">
                <a:cs typeface="B Nazanin" panose="00000400000000000000" pitchFamily="2" charset="-78"/>
              </a:rPr>
              <a:t> </a:t>
            </a:r>
            <a:r>
              <a:rPr lang="fa-IR" sz="1600" b="1" dirty="0" err="1">
                <a:cs typeface="B Nazanin" panose="00000400000000000000" pitchFamily="2" charset="-78"/>
              </a:rPr>
              <a:t>هاي</a:t>
            </a:r>
            <a:r>
              <a:rPr lang="fa-IR" sz="1600" b="1" dirty="0">
                <a:cs typeface="B Nazanin" panose="00000400000000000000" pitchFamily="2" charset="-78"/>
              </a:rPr>
              <a:t> </a:t>
            </a:r>
            <a:r>
              <a:rPr lang="fa-IR" sz="1600" b="1" dirty="0" err="1">
                <a:cs typeface="B Nazanin" panose="00000400000000000000" pitchFamily="2" charset="-78"/>
              </a:rPr>
              <a:t>هيدروليك</a:t>
            </a:r>
            <a:r>
              <a:rPr lang="fa-IR" sz="1600" b="1" dirty="0">
                <a:cs typeface="B Nazanin" panose="00000400000000000000" pitchFamily="2" charset="-78"/>
              </a:rPr>
              <a:t>: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همه </a:t>
            </a:r>
            <a:r>
              <a:rPr lang="fa-IR" sz="1600" dirty="0" err="1">
                <a:cs typeface="B Nazanin" panose="00000400000000000000" pitchFamily="2" charset="-78"/>
              </a:rPr>
              <a:t>شيلنگ</a:t>
            </a:r>
            <a:r>
              <a:rPr lang="fa-IR" sz="1600" dirty="0">
                <a:cs typeface="B Nazanin" panose="00000400000000000000" pitchFamily="2" charset="-78"/>
              </a:rPr>
              <a:t> ها، لوله ها و اتصالات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بايد</a:t>
            </a:r>
            <a:r>
              <a:rPr lang="fa-IR" sz="1600" dirty="0">
                <a:cs typeface="B Nazanin" panose="00000400000000000000" pitchFamily="2" charset="-78"/>
              </a:rPr>
              <a:t> به صورت دوره </a:t>
            </a:r>
            <a:r>
              <a:rPr lang="fa-IR" sz="1600" dirty="0" err="1">
                <a:cs typeface="B Nazanin" panose="00000400000000000000" pitchFamily="2" charset="-78"/>
              </a:rPr>
              <a:t>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بازرسي</a:t>
            </a:r>
            <a:r>
              <a:rPr lang="fa-IR" sz="1600" dirty="0">
                <a:cs typeface="B Nazanin" panose="00000400000000000000" pitchFamily="2" charset="-78"/>
              </a:rPr>
              <a:t> شوند. هر </a:t>
            </a:r>
            <a:r>
              <a:rPr lang="fa-IR" sz="1600" dirty="0" err="1">
                <a:cs typeface="B Nazanin" panose="00000400000000000000" pitchFamily="2" charset="-78"/>
              </a:rPr>
              <a:t>عيبي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بايد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تعيين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اينكه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آيا</a:t>
            </a:r>
            <a:r>
              <a:rPr lang="fa-IR" sz="1600" dirty="0">
                <a:cs typeface="B Nazanin" panose="00000400000000000000" pitchFamily="2" charset="-78"/>
              </a:rPr>
              <a:t> استفاده </a:t>
            </a:r>
            <a:r>
              <a:rPr lang="fa-IR" sz="1600" dirty="0" err="1">
                <a:cs typeface="B Nazanin" panose="00000400000000000000" pitchFamily="2" charset="-78"/>
              </a:rPr>
              <a:t>بيشتر</a:t>
            </a:r>
            <a:r>
              <a:rPr lang="fa-IR" sz="1600" dirty="0">
                <a:cs typeface="B Nazanin" panose="00000400000000000000" pitchFamily="2" charset="-78"/>
              </a:rPr>
              <a:t> از </a:t>
            </a:r>
            <a:r>
              <a:rPr lang="fa-IR" sz="1600" dirty="0" err="1">
                <a:cs typeface="B Nazanin" panose="00000400000000000000" pitchFamily="2" charset="-78"/>
              </a:rPr>
              <a:t>سيستم</a:t>
            </a:r>
            <a:r>
              <a:rPr lang="fa-IR" sz="1600" dirty="0">
                <a:cs typeface="B Nazanin" panose="00000400000000000000" pitchFamily="2" charset="-78"/>
              </a:rPr>
              <a:t> در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آن </a:t>
            </a:r>
            <a:r>
              <a:rPr lang="fa-IR" sz="1600" dirty="0" err="1">
                <a:cs typeface="B Nazanin" panose="00000400000000000000" pitchFamily="2" charset="-78"/>
              </a:rPr>
              <a:t>شرايط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خطري</a:t>
            </a:r>
            <a:r>
              <a:rPr lang="fa-IR" sz="1600" dirty="0">
                <a:cs typeface="B Nazanin" panose="00000400000000000000" pitchFamily="2" charset="-78"/>
              </a:rPr>
              <a:t> را در </a:t>
            </a:r>
            <a:r>
              <a:rPr lang="fa-IR" sz="1600" dirty="0" err="1">
                <a:cs typeface="B Nazanin" panose="00000400000000000000" pitchFamily="2" charset="-78"/>
              </a:rPr>
              <a:t>پي</a:t>
            </a:r>
            <a:r>
              <a:rPr lang="fa-IR" sz="1600" dirty="0">
                <a:cs typeface="B Nazanin" panose="00000400000000000000" pitchFamily="2" charset="-78"/>
              </a:rPr>
              <a:t> خواهد داشت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خير</a:t>
            </a:r>
            <a:r>
              <a:rPr lang="fa-IR" sz="1600" dirty="0">
                <a:cs typeface="B Nazanin" panose="00000400000000000000" pitchFamily="2" charset="-78"/>
              </a:rPr>
              <a:t> به دقت مورد </a:t>
            </a:r>
            <a:r>
              <a:rPr lang="fa-IR" sz="1600" dirty="0" err="1">
                <a:cs typeface="B Nazanin" panose="00000400000000000000" pitchFamily="2" charset="-78"/>
              </a:rPr>
              <a:t>بررسي</a:t>
            </a:r>
            <a:r>
              <a:rPr lang="fa-IR" sz="1600" dirty="0">
                <a:cs typeface="B Nazanin" panose="00000400000000000000" pitchFamily="2" charset="-78"/>
              </a:rPr>
              <a:t> قرار </a:t>
            </a:r>
            <a:r>
              <a:rPr lang="fa-IR" sz="1600" dirty="0" err="1">
                <a:cs typeface="B Nazanin" panose="00000400000000000000" pitchFamily="2" charset="-78"/>
              </a:rPr>
              <a:t>گيرد</a:t>
            </a:r>
            <a:r>
              <a:rPr lang="fa-IR" sz="1600" dirty="0">
                <a:cs typeface="B Nazanin" panose="00000400000000000000" pitchFamily="2" charset="-78"/>
              </a:rPr>
              <a:t>. در </a:t>
            </a:r>
            <a:r>
              <a:rPr lang="fa-IR" sz="1600" dirty="0" err="1">
                <a:cs typeface="B Nazanin" panose="00000400000000000000" pitchFamily="2" charset="-78"/>
              </a:rPr>
              <a:t>شرايط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زير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بايد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جايگزين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مناسبي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تعويض</a:t>
            </a:r>
            <a:r>
              <a:rPr lang="fa-IR" sz="1600" dirty="0">
                <a:cs typeface="B Nazanin" panose="00000400000000000000" pitchFamily="2" charset="-78"/>
              </a:rPr>
              <a:t> قطعه انتخاب </a:t>
            </a:r>
            <a:r>
              <a:rPr lang="fa-IR" sz="1600" dirty="0" err="1">
                <a:cs typeface="B Nazanin" panose="00000400000000000000" pitchFamily="2" charset="-78"/>
              </a:rPr>
              <a:t>كرد</a:t>
            </a:r>
            <a:r>
              <a:rPr lang="fa-IR" sz="1600" dirty="0">
                <a:cs typeface="B Nazanin" panose="00000400000000000000" pitchFamily="2" charset="-78"/>
              </a:rPr>
              <a:t>: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الف. وجود نشانه </a:t>
            </a:r>
            <a:r>
              <a:rPr lang="fa-IR" sz="1600" dirty="0" err="1">
                <a:cs typeface="B Nazanin" panose="00000400000000000000" pitchFamily="2" charset="-78"/>
              </a:rPr>
              <a:t>اي</a:t>
            </a:r>
            <a:r>
              <a:rPr lang="fa-IR" sz="1600" dirty="0">
                <a:cs typeface="B Nazanin" panose="00000400000000000000" pitchFamily="2" charset="-78"/>
              </a:rPr>
              <a:t> دال بر نشت روغن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در سطح </a:t>
            </a:r>
            <a:r>
              <a:rPr lang="fa-IR" sz="1600" dirty="0" err="1">
                <a:cs typeface="B Nazanin" panose="00000400000000000000" pitchFamily="2" charset="-78"/>
              </a:rPr>
              <a:t>شيلنگ</a:t>
            </a:r>
            <a:r>
              <a:rPr lang="fa-IR" sz="1600" dirty="0">
                <a:cs typeface="B Nazanin" panose="00000400000000000000" pitchFamily="2" charset="-78"/>
              </a:rPr>
              <a:t> انعطاف </a:t>
            </a:r>
            <a:r>
              <a:rPr lang="fa-IR" sz="1600" dirty="0" err="1">
                <a:cs typeface="B Nazanin" panose="00000400000000000000" pitchFamily="2" charset="-78"/>
              </a:rPr>
              <a:t>پذير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محل اتصال آن با جسم </a:t>
            </a:r>
            <a:r>
              <a:rPr lang="fa-IR" sz="1600" dirty="0" err="1">
                <a:cs typeface="B Nazanin" panose="00000400000000000000" pitchFamily="2" charset="-78"/>
              </a:rPr>
              <a:t>فلزي</a:t>
            </a:r>
            <a:r>
              <a:rPr lang="fa-IR" sz="1600" dirty="0">
                <a:cs typeface="B Nazanin" panose="00000400000000000000" pitchFamily="2" charset="-78"/>
              </a:rPr>
              <a:t> و اتصالات مربوطه؛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ب. وجود هر تاول و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تغيير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شكل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غير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طبيعي</a:t>
            </a:r>
            <a:r>
              <a:rPr lang="fa-IR" sz="1600" dirty="0">
                <a:cs typeface="B Nazanin" panose="00000400000000000000" pitchFamily="2" charset="-78"/>
              </a:rPr>
              <a:t> در پوشش </a:t>
            </a:r>
            <a:r>
              <a:rPr lang="fa-IR" sz="1600" dirty="0" err="1">
                <a:cs typeface="B Nazanin" panose="00000400000000000000" pitchFamily="2" charset="-78"/>
              </a:rPr>
              <a:t>بيروني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شيلنگ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؛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ج. وجود نشت روغن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در </a:t>
            </a:r>
            <a:r>
              <a:rPr lang="fa-IR" sz="1600" dirty="0" err="1">
                <a:cs typeface="B Nazanin" panose="00000400000000000000" pitchFamily="2" charset="-78"/>
              </a:rPr>
              <a:t>قسمتهاي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مفصلي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ثابت </a:t>
            </a:r>
            <a:r>
              <a:rPr lang="fa-IR" sz="1600" dirty="0" err="1">
                <a:cs typeface="B Nazanin" panose="00000400000000000000" pitchFamily="2" charset="-78"/>
              </a:rPr>
              <a:t>كه</a:t>
            </a:r>
            <a:r>
              <a:rPr lang="fa-IR" sz="1600" dirty="0">
                <a:cs typeface="B Nazanin" panose="00000400000000000000" pitchFamily="2" charset="-78"/>
              </a:rPr>
              <a:t> با سفت </a:t>
            </a:r>
            <a:r>
              <a:rPr lang="fa-IR" sz="1600" dirty="0" err="1">
                <a:cs typeface="B Nazanin" panose="00000400000000000000" pitchFamily="2" charset="-78"/>
              </a:rPr>
              <a:t>كردن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طبيعي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روش </a:t>
            </a:r>
            <a:r>
              <a:rPr lang="fa-IR" sz="1600" dirty="0" err="1">
                <a:cs typeface="B Nazanin" panose="00000400000000000000" pitchFamily="2" charset="-78"/>
              </a:rPr>
              <a:t>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توصيه</a:t>
            </a:r>
            <a:r>
              <a:rPr lang="fa-IR" sz="1600" dirty="0">
                <a:cs typeface="B Nazanin" panose="00000400000000000000" pitchFamily="2" charset="-78"/>
              </a:rPr>
              <a:t> شده برطرف </a:t>
            </a:r>
            <a:r>
              <a:rPr lang="fa-IR" sz="1600" dirty="0" err="1">
                <a:cs typeface="B Nazanin" panose="00000400000000000000" pitchFamily="2" charset="-78"/>
              </a:rPr>
              <a:t>نمي</a:t>
            </a:r>
            <a:r>
              <a:rPr lang="fa-IR" sz="1600" dirty="0">
                <a:cs typeface="B Nazanin" panose="00000400000000000000" pitchFamily="2" charset="-78"/>
              </a:rPr>
              <a:t> شود؛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د. وجود علائم و شواهد </a:t>
            </a:r>
            <a:r>
              <a:rPr lang="fa-IR" sz="1600" dirty="0" err="1">
                <a:cs typeface="B Nazanin" panose="00000400000000000000" pitchFamily="2" charset="-78"/>
              </a:rPr>
              <a:t>سايش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مالش </a:t>
            </a:r>
            <a:r>
              <a:rPr lang="fa-IR" sz="1600" dirty="0" err="1">
                <a:cs typeface="B Nazanin" panose="00000400000000000000" pitchFamily="2" charset="-78"/>
              </a:rPr>
              <a:t>بيش</a:t>
            </a:r>
            <a:r>
              <a:rPr lang="fa-IR" sz="1600" dirty="0">
                <a:cs typeface="B Nazanin" panose="00000400000000000000" pitchFamily="2" charset="-78"/>
              </a:rPr>
              <a:t> از حد بر </a:t>
            </a:r>
            <a:r>
              <a:rPr lang="fa-IR" sz="1600" dirty="0" err="1">
                <a:cs typeface="B Nazanin" panose="00000400000000000000" pitchFamily="2" charset="-78"/>
              </a:rPr>
              <a:t>روي</a:t>
            </a:r>
            <a:r>
              <a:rPr lang="fa-IR" sz="1600" dirty="0">
                <a:cs typeface="B Nazanin" panose="00000400000000000000" pitchFamily="2" charset="-78"/>
              </a:rPr>
              <a:t> سطح </a:t>
            </a:r>
            <a:r>
              <a:rPr lang="fa-IR" sz="1600" dirty="0" err="1">
                <a:cs typeface="B Nazanin" panose="00000400000000000000" pitchFamily="2" charset="-78"/>
              </a:rPr>
              <a:t>بيروني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شيلنگ</a:t>
            </a:r>
            <a:r>
              <a:rPr lang="fa-IR" sz="1600" dirty="0">
                <a:cs typeface="B Nazanin" panose="00000400000000000000" pitchFamily="2" charset="-78"/>
              </a:rPr>
              <a:t>، لوله سفت و سخت، و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اتصالات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. در </a:t>
            </a:r>
            <a:r>
              <a:rPr lang="fa-IR" sz="1600" dirty="0" err="1">
                <a:cs typeface="B Nazanin" panose="00000400000000000000" pitchFamily="2" charset="-78"/>
              </a:rPr>
              <a:t>اين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شرايط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بايد</a:t>
            </a:r>
            <a:r>
              <a:rPr lang="fa-IR" sz="1600" dirty="0">
                <a:cs typeface="B Nazanin" panose="00000400000000000000" pitchFamily="2" charset="-78"/>
              </a:rPr>
              <a:t> اقدام </a:t>
            </a:r>
            <a:r>
              <a:rPr lang="fa-IR" sz="1600" dirty="0" err="1">
                <a:cs typeface="B Nazanin" panose="00000400000000000000" pitchFamily="2" charset="-78"/>
              </a:rPr>
              <a:t>اصلاحي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از </a:t>
            </a:r>
            <a:r>
              <a:rPr lang="fa-IR" sz="1600" dirty="0" err="1">
                <a:cs typeface="B Nazanin" panose="00000400000000000000" pitchFamily="2" charset="-78"/>
              </a:rPr>
              <a:t>بين</a:t>
            </a:r>
            <a:r>
              <a:rPr lang="fa-IR" sz="1600" dirty="0">
                <a:cs typeface="B Nazanin" panose="00000400000000000000" pitchFamily="2" charset="-78"/>
              </a:rPr>
              <a:t> بردن تماس </a:t>
            </a:r>
            <a:r>
              <a:rPr lang="fa-IR" sz="1600" dirty="0" err="1">
                <a:cs typeface="B Nazanin" panose="00000400000000000000" pitchFamily="2" charset="-78"/>
              </a:rPr>
              <a:t>اجزاي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نزديك</a:t>
            </a:r>
            <a:r>
              <a:rPr lang="fa-IR" sz="1600" dirty="0">
                <a:cs typeface="B Nazanin" panose="00000400000000000000" pitchFamily="2" charset="-78"/>
              </a:rPr>
              <a:t> هم انجام شود و در صورت عدم </a:t>
            </a:r>
            <a:r>
              <a:rPr lang="fa-IR" sz="1600" dirty="0" err="1">
                <a:cs typeface="B Nazanin" panose="00000400000000000000" pitchFamily="2" charset="-78"/>
              </a:rPr>
              <a:t>امكان</a:t>
            </a:r>
            <a:r>
              <a:rPr lang="fa-IR" sz="1600" dirty="0">
                <a:cs typeface="B Nazanin" panose="00000400000000000000" pitchFamily="2" charset="-78"/>
              </a:rPr>
              <a:t> انجام آن اقدام لازم </a:t>
            </a:r>
            <a:r>
              <a:rPr lang="fa-IR" sz="1600" dirty="0" err="1">
                <a:cs typeface="B Nazanin" panose="00000400000000000000" pitchFamily="2" charset="-78"/>
              </a:rPr>
              <a:t>براي</a:t>
            </a:r>
            <a:r>
              <a:rPr lang="fa-IR" sz="1600" dirty="0">
                <a:cs typeface="B Nazanin" panose="00000400000000000000" pitchFamily="2" charset="-78"/>
              </a:rPr>
              <a:t> حفاظت از اجزا </a:t>
            </a:r>
            <a:r>
              <a:rPr lang="fa-IR" sz="1600" dirty="0" err="1">
                <a:cs typeface="B Nazanin" panose="00000400000000000000" pitchFamily="2" charset="-78"/>
              </a:rPr>
              <a:t>بعمل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آيد</a:t>
            </a:r>
            <a:r>
              <a:rPr lang="fa-IR" sz="1600" dirty="0">
                <a:cs typeface="B Nazanin" panose="00000400000000000000" pitchFamily="2" charset="-78"/>
              </a:rPr>
              <a:t>.</a:t>
            </a:r>
          </a:p>
          <a:p>
            <a:pPr algn="just" rtl="1"/>
            <a:endParaRPr lang="en-US" sz="16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63023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CEB705-529E-4577-9F13-DFBE45332E54}"/>
              </a:ext>
            </a:extLst>
          </p:cNvPr>
          <p:cNvSpPr txBox="1"/>
          <p:nvPr/>
        </p:nvSpPr>
        <p:spPr>
          <a:xfrm>
            <a:off x="2377440" y="761615"/>
            <a:ext cx="884393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fa-IR" sz="1600" dirty="0" err="1">
                <a:cs typeface="B Nazanin" panose="00000400000000000000" pitchFamily="2" charset="-78"/>
              </a:rPr>
              <a:t>كلام</a:t>
            </a:r>
            <a:r>
              <a:rPr lang="fa-IR" sz="1600" dirty="0">
                <a:cs typeface="B Nazanin" panose="00000400000000000000" pitchFamily="2" charset="-78"/>
              </a:rPr>
              <a:t> آخر:</a:t>
            </a:r>
          </a:p>
          <a:p>
            <a:pPr algn="just" rtl="1"/>
            <a:r>
              <a:rPr lang="fa-IR" sz="1600" dirty="0">
                <a:cs typeface="B Nazanin" panose="00000400000000000000" pitchFamily="2" charset="-78"/>
              </a:rPr>
              <a:t>تا </a:t>
            </a:r>
            <a:r>
              <a:rPr lang="fa-IR" sz="1600" dirty="0" err="1">
                <a:cs typeface="B Nazanin" panose="00000400000000000000" pitchFamily="2" charset="-78"/>
              </a:rPr>
              <a:t>زماني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كه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آسيب</a:t>
            </a:r>
            <a:r>
              <a:rPr lang="fa-IR" sz="1600" dirty="0">
                <a:cs typeface="B Nazanin" panose="00000400000000000000" pitchFamily="2" charset="-78"/>
              </a:rPr>
              <a:t> منجر به از دست رفتن زمان و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منجر به مرگ نداشته </a:t>
            </a:r>
            <a:r>
              <a:rPr lang="fa-IR" sz="1600" dirty="0" err="1">
                <a:cs typeface="B Nazanin" panose="00000400000000000000" pitchFamily="2" charset="-78"/>
              </a:rPr>
              <a:t>باشيم</a:t>
            </a:r>
            <a:r>
              <a:rPr lang="fa-IR" sz="1600" dirty="0">
                <a:cs typeface="B Nazanin" panose="00000400000000000000" pitchFamily="2" charset="-78"/>
              </a:rPr>
              <a:t> و به طور </a:t>
            </a:r>
            <a:r>
              <a:rPr lang="fa-IR" sz="1600" dirty="0" err="1">
                <a:cs typeface="B Nazanin" panose="00000400000000000000" pitchFamily="2" charset="-78"/>
              </a:rPr>
              <a:t>كلي</a:t>
            </a:r>
            <a:r>
              <a:rPr lang="fa-IR" sz="1600" dirty="0">
                <a:cs typeface="B Nazanin" panose="00000400000000000000" pitchFamily="2" charset="-78"/>
              </a:rPr>
              <a:t> چنانچه حوادث </a:t>
            </a:r>
            <a:r>
              <a:rPr lang="fa-IR" sz="1600" dirty="0" err="1">
                <a:cs typeface="B Nazanin" panose="00000400000000000000" pitchFamily="2" charset="-78"/>
              </a:rPr>
              <a:t>هيدروليكي</a:t>
            </a:r>
            <a:r>
              <a:rPr lang="fa-IR" sz="1600" dirty="0">
                <a:cs typeface="B Nazanin" panose="00000400000000000000" pitchFamily="2" charset="-78"/>
              </a:rPr>
              <a:t> گزارش نشوند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خطر </a:t>
            </a:r>
            <a:r>
              <a:rPr lang="fa-IR" sz="1600" dirty="0" err="1">
                <a:cs typeface="B Nazanin" panose="00000400000000000000" pitchFamily="2" charset="-78"/>
              </a:rPr>
              <a:t>ايمني</a:t>
            </a:r>
            <a:r>
              <a:rPr lang="fa-IR" sz="1600" dirty="0">
                <a:cs typeface="B Nazanin" panose="00000400000000000000" pitchFamily="2" charset="-78"/>
              </a:rPr>
              <a:t> شناخته شده </a:t>
            </a:r>
            <a:r>
              <a:rPr lang="fa-IR" sz="1600" dirty="0" err="1">
                <a:cs typeface="B Nazanin" panose="00000400000000000000" pitchFamily="2" charset="-78"/>
              </a:rPr>
              <a:t>اي</a:t>
            </a:r>
            <a:r>
              <a:rPr lang="fa-IR" sz="1600" dirty="0">
                <a:cs typeface="B Nazanin" panose="00000400000000000000" pitchFamily="2" charset="-78"/>
              </a:rPr>
              <a:t> نخواهد بود. در حال حاضر اطلاعات </a:t>
            </a:r>
            <a:r>
              <a:rPr lang="fa-IR" sz="1600" dirty="0" err="1">
                <a:cs typeface="B Nazanin" panose="00000400000000000000" pitchFamily="2" charset="-78"/>
              </a:rPr>
              <a:t>كمي</a:t>
            </a:r>
            <a:r>
              <a:rPr lang="fa-IR" sz="1600" dirty="0">
                <a:cs typeface="B Nazanin" panose="00000400000000000000" pitchFamily="2" charset="-78"/>
              </a:rPr>
              <a:t> در مورد</a:t>
            </a:r>
          </a:p>
          <a:p>
            <a:pPr algn="just" rtl="1"/>
            <a:r>
              <a:rPr lang="fa-IR" sz="1600" dirty="0" err="1">
                <a:cs typeface="B Nazanin" panose="00000400000000000000" pitchFamily="2" charset="-78"/>
              </a:rPr>
              <a:t>اينگونه</a:t>
            </a:r>
            <a:r>
              <a:rPr lang="fa-IR" sz="1600" dirty="0">
                <a:cs typeface="B Nazanin" panose="00000400000000000000" pitchFamily="2" charset="-78"/>
              </a:rPr>
              <a:t> حوادث وجود دارد. البته، </a:t>
            </a:r>
            <a:r>
              <a:rPr lang="fa-IR" sz="1600" dirty="0" err="1">
                <a:cs typeface="B Nazanin" panose="00000400000000000000" pitchFamily="2" charset="-78"/>
              </a:rPr>
              <a:t>جائيكه</a:t>
            </a:r>
            <a:r>
              <a:rPr lang="fa-IR" sz="1600" dirty="0">
                <a:cs typeface="B Nazanin" panose="00000400000000000000" pitchFamily="2" charset="-78"/>
              </a:rPr>
              <a:t> در آن </a:t>
            </a:r>
            <a:r>
              <a:rPr lang="fa-IR" sz="1600" dirty="0" err="1">
                <a:cs typeface="B Nazanin" panose="00000400000000000000" pitchFamily="2" charset="-78"/>
              </a:rPr>
              <a:t>هيچ</a:t>
            </a:r>
            <a:r>
              <a:rPr lang="fa-IR" sz="1600" dirty="0">
                <a:cs typeface="B Nazanin" panose="00000400000000000000" pitchFamily="2" charset="-78"/>
              </a:rPr>
              <a:t> داده </a:t>
            </a:r>
            <a:r>
              <a:rPr lang="fa-IR" sz="1600" dirty="0" err="1">
                <a:cs typeface="B Nazanin" panose="00000400000000000000" pitchFamily="2" charset="-78"/>
              </a:rPr>
              <a:t>اي</a:t>
            </a:r>
            <a:r>
              <a:rPr lang="fa-IR" sz="1600" dirty="0">
                <a:cs typeface="B Nazanin" panose="00000400000000000000" pitchFamily="2" charset="-78"/>
              </a:rPr>
              <a:t> وجود ندارد، </a:t>
            </a:r>
            <a:r>
              <a:rPr lang="fa-IR" sz="1600" dirty="0" err="1">
                <a:cs typeface="B Nazanin" panose="00000400000000000000" pitchFamily="2" charset="-78"/>
              </a:rPr>
              <a:t>هيچ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مشكل</a:t>
            </a:r>
            <a:r>
              <a:rPr lang="fa-IR" sz="1600" dirty="0">
                <a:cs typeface="B Nazanin" panose="00000400000000000000" pitchFamily="2" charset="-78"/>
              </a:rPr>
              <a:t> شناخته شده </a:t>
            </a:r>
            <a:r>
              <a:rPr lang="fa-IR" sz="1600" dirty="0" err="1">
                <a:cs typeface="B Nazanin" panose="00000400000000000000" pitchFamily="2" charset="-78"/>
              </a:rPr>
              <a:t>اي</a:t>
            </a:r>
            <a:r>
              <a:rPr lang="fa-IR" sz="1600" dirty="0">
                <a:cs typeface="B Nazanin" panose="00000400000000000000" pitchFamily="2" charset="-78"/>
              </a:rPr>
              <a:t> هم </a:t>
            </a:r>
            <a:r>
              <a:rPr lang="fa-IR" sz="1600" dirty="0" err="1">
                <a:cs typeface="B Nazanin" panose="00000400000000000000" pitchFamily="2" charset="-78"/>
              </a:rPr>
              <a:t>نيست</a:t>
            </a:r>
            <a:r>
              <a:rPr lang="fa-IR" sz="1600" dirty="0">
                <a:cs typeface="B Nazanin" panose="00000400000000000000" pitchFamily="2" charset="-78"/>
              </a:rPr>
              <a:t>. </a:t>
            </a:r>
            <a:r>
              <a:rPr lang="fa-IR" sz="1600" dirty="0" err="1">
                <a:cs typeface="B Nazanin" panose="00000400000000000000" pitchFamily="2" charset="-78"/>
              </a:rPr>
              <a:t>اولين</a:t>
            </a:r>
            <a:r>
              <a:rPr lang="fa-IR" sz="1600" dirty="0">
                <a:cs typeface="B Nazanin" panose="00000400000000000000" pitchFamily="2" charset="-78"/>
              </a:rPr>
              <a:t> قدم در </a:t>
            </a:r>
            <a:r>
              <a:rPr lang="fa-IR" sz="1600" dirty="0" err="1">
                <a:cs typeface="B Nazanin" panose="00000400000000000000" pitchFamily="2" charset="-78"/>
              </a:rPr>
              <a:t>جلوگيري</a:t>
            </a:r>
            <a:r>
              <a:rPr lang="fa-IR" sz="1600" dirty="0">
                <a:cs typeface="B Nazanin" panose="00000400000000000000" pitchFamily="2" charset="-78"/>
              </a:rPr>
              <a:t> از </a:t>
            </a:r>
            <a:r>
              <a:rPr lang="fa-IR" sz="1600" dirty="0" err="1">
                <a:cs typeface="B Nazanin" panose="00000400000000000000" pitchFamily="2" charset="-78"/>
              </a:rPr>
              <a:t>اين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قبيل</a:t>
            </a:r>
            <a:r>
              <a:rPr lang="fa-IR" sz="1600" dirty="0">
                <a:cs typeface="B Nazanin" panose="00000400000000000000" pitchFamily="2" charset="-78"/>
              </a:rPr>
              <a:t> حوادث، مانند تمام انواع حوادث، آموزش است. آموزش </a:t>
            </a:r>
            <a:r>
              <a:rPr lang="fa-IR" sz="1600" dirty="0" err="1">
                <a:cs typeface="B Nazanin" panose="00000400000000000000" pitchFamily="2" charset="-78"/>
              </a:rPr>
              <a:t>ضعيف</a:t>
            </a:r>
            <a:r>
              <a:rPr lang="fa-IR" sz="1600" dirty="0">
                <a:cs typeface="B Nazanin" panose="00000400000000000000" pitchFamily="2" charset="-78"/>
              </a:rPr>
              <a:t> علت </a:t>
            </a:r>
            <a:r>
              <a:rPr lang="fa-IR" sz="1600" dirty="0" err="1">
                <a:cs typeface="B Nazanin" panose="00000400000000000000" pitchFamily="2" charset="-78"/>
              </a:rPr>
              <a:t>ريشه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اي</a:t>
            </a:r>
            <a:endParaRPr lang="fa-IR" sz="1600" dirty="0">
              <a:cs typeface="B Nazanin" panose="00000400000000000000" pitchFamily="2" charset="-78"/>
            </a:endParaRPr>
          </a:p>
          <a:p>
            <a:pPr algn="just" rtl="1"/>
            <a:r>
              <a:rPr lang="fa-IR" sz="1600" dirty="0" err="1">
                <a:cs typeface="B Nazanin" panose="00000400000000000000" pitchFamily="2" charset="-78"/>
              </a:rPr>
              <a:t>بسياري</a:t>
            </a:r>
            <a:r>
              <a:rPr lang="fa-IR" sz="1600" dirty="0">
                <a:cs typeface="B Nazanin" panose="00000400000000000000" pitchFamily="2" charset="-78"/>
              </a:rPr>
              <a:t> از حوادث مرتبط با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است. </a:t>
            </a:r>
            <a:r>
              <a:rPr lang="fa-IR" sz="1600" dirty="0" err="1">
                <a:cs typeface="B Nazanin" panose="00000400000000000000" pitchFamily="2" charset="-78"/>
              </a:rPr>
              <a:t>هيچ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فردي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نبايد</a:t>
            </a:r>
            <a:r>
              <a:rPr lang="fa-IR" sz="1600" dirty="0">
                <a:cs typeface="B Nazanin" panose="00000400000000000000" pitchFamily="2" charset="-78"/>
              </a:rPr>
              <a:t> اجازه داشته باشد بدون گذراندن آموزش مناسب بر </a:t>
            </a:r>
            <a:r>
              <a:rPr lang="fa-IR" sz="1600" dirty="0" err="1">
                <a:cs typeface="B Nazanin" panose="00000400000000000000" pitchFamily="2" charset="-78"/>
              </a:rPr>
              <a:t>روي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سيستمهاي</a:t>
            </a:r>
            <a:r>
              <a:rPr lang="fa-IR" sz="1600" dirty="0">
                <a:cs typeface="B Nazanin" panose="00000400000000000000" pitchFamily="2" charset="-78"/>
              </a:rPr>
              <a:t> </a:t>
            </a:r>
            <a:r>
              <a:rPr lang="fa-IR" sz="1600" dirty="0" err="1">
                <a:cs typeface="B Nazanin" panose="00000400000000000000" pitchFamily="2" charset="-78"/>
              </a:rPr>
              <a:t>هيدروليك</a:t>
            </a:r>
            <a:r>
              <a:rPr lang="fa-IR" sz="1600" dirty="0">
                <a:cs typeface="B Nazanin" panose="00000400000000000000" pitchFamily="2" charset="-78"/>
              </a:rPr>
              <a:t> و </a:t>
            </a:r>
            <a:r>
              <a:rPr lang="fa-IR" sz="1600" dirty="0" err="1">
                <a:cs typeface="B Nazanin" panose="00000400000000000000" pitchFamily="2" charset="-78"/>
              </a:rPr>
              <a:t>يا</a:t>
            </a:r>
            <a:r>
              <a:rPr lang="fa-IR" sz="1600" dirty="0">
                <a:cs typeface="B Nazanin" panose="00000400000000000000" pitchFamily="2" charset="-78"/>
              </a:rPr>
              <a:t> در اطراف آنها مشغول به </a:t>
            </a:r>
            <a:r>
              <a:rPr lang="fa-IR" sz="1600" dirty="0" err="1">
                <a:cs typeface="B Nazanin" panose="00000400000000000000" pitchFamily="2" charset="-78"/>
              </a:rPr>
              <a:t>كار</a:t>
            </a:r>
            <a:r>
              <a:rPr lang="fa-IR" sz="1600" dirty="0">
                <a:cs typeface="B Nazanin" panose="00000400000000000000" pitchFamily="2" charset="-78"/>
              </a:rPr>
              <a:t> شود.</a:t>
            </a:r>
            <a:endParaRPr lang="en-US" sz="16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43140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E9BCF7-8AAA-4A04-B044-01131C7DA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559" y="0"/>
            <a:ext cx="44708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1586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346</TotalTime>
  <Words>1722</Words>
  <Application>Microsoft Office PowerPoint</Application>
  <PresentationFormat>Widescreen</PresentationFormat>
  <Paragraphs>166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B Nazanin</vt:lpstr>
      <vt:lpstr>Calibri</vt:lpstr>
      <vt:lpstr>Century Gothic</vt:lpstr>
      <vt:lpstr>Wingdings 3</vt:lpstr>
      <vt:lpstr>Wisp</vt:lpstr>
      <vt:lpstr>Hydraulic System Safety</vt:lpstr>
      <vt:lpstr>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Hydraulic System Safety</dc:title>
  <dc:creator>Jalal</dc:creator>
  <cp:lastModifiedBy>Jalal Alali</cp:lastModifiedBy>
  <cp:revision>55</cp:revision>
  <dcterms:created xsi:type="dcterms:W3CDTF">2019-01-05T15:36:36Z</dcterms:created>
  <dcterms:modified xsi:type="dcterms:W3CDTF">2024-02-26T01:06:32Z</dcterms:modified>
</cp:coreProperties>
</file>

<file path=docProps/thumbnail.jpeg>
</file>